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59" r:id="rId4"/>
    <p:sldId id="257" r:id="rId5"/>
    <p:sldId id="283" r:id="rId6"/>
    <p:sldId id="260" r:id="rId7"/>
    <p:sldId id="281" r:id="rId8"/>
    <p:sldId id="280" r:id="rId9"/>
    <p:sldId id="279" r:id="rId10"/>
    <p:sldId id="278" r:id="rId11"/>
    <p:sldId id="269" r:id="rId12"/>
    <p:sldId id="267" r:id="rId13"/>
    <p:sldId id="265" r:id="rId14"/>
    <p:sldId id="271" r:id="rId15"/>
    <p:sldId id="272" r:id="rId16"/>
    <p:sldId id="264" r:id="rId17"/>
    <p:sldId id="284" r:id="rId18"/>
    <p:sldId id="273" r:id="rId19"/>
    <p:sldId id="286" r:id="rId20"/>
    <p:sldId id="288" r:id="rId21"/>
    <p:sldId id="285" r:id="rId22"/>
    <p:sldId id="290" r:id="rId23"/>
    <p:sldId id="291" r:id="rId24"/>
    <p:sldId id="289" r:id="rId25"/>
    <p:sldId id="298" r:id="rId26"/>
    <p:sldId id="293" r:id="rId27"/>
    <p:sldId id="294" r:id="rId28"/>
    <p:sldId id="275" r:id="rId29"/>
    <p:sldId id="299" r:id="rId30"/>
    <p:sldId id="301" r:id="rId31"/>
    <p:sldId id="292" r:id="rId32"/>
    <p:sldId id="295" r:id="rId33"/>
    <p:sldId id="300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744" autoAdjust="0"/>
  </p:normalViewPr>
  <p:slideViewPr>
    <p:cSldViewPr snapToGrid="0">
      <p:cViewPr varScale="1">
        <p:scale>
          <a:sx n="129" d="100"/>
          <a:sy n="129" d="100"/>
        </p:scale>
        <p:origin x="2006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Thanks for the opportunity </a:t>
            </a:r>
          </a:p>
          <a:p>
            <a:endParaRPr lang="en-AU" dirty="0"/>
          </a:p>
          <a:p>
            <a:r>
              <a:rPr lang="en-AU" dirty="0"/>
              <a:t>Pretending </a:t>
            </a:r>
            <a:r>
              <a:rPr lang="en-AU" dirty="0" err="1"/>
              <a:t>youre</a:t>
            </a:r>
            <a:r>
              <a:rPr lang="en-AU" dirty="0"/>
              <a:t> in charge of emergency services</a:t>
            </a:r>
          </a:p>
          <a:p>
            <a:endParaRPr lang="en-AU" dirty="0"/>
          </a:p>
          <a:p>
            <a:r>
              <a:rPr lang="en-AU" dirty="0"/>
              <a:t>with the power to </a:t>
            </a:r>
          </a:p>
          <a:p>
            <a:r>
              <a:rPr lang="en-AU" dirty="0"/>
              <a:t>redistribute ambulances and police car</a:t>
            </a:r>
          </a:p>
          <a:p>
            <a:r>
              <a:rPr lang="en-AU" dirty="0"/>
              <a:t>where they are needed</a:t>
            </a:r>
          </a:p>
          <a:p>
            <a:endParaRPr lang="en-AU" dirty="0"/>
          </a:p>
          <a:p>
            <a:r>
              <a:rPr lang="en-AU" dirty="0"/>
              <a:t>Pretty sure that power is given to the </a:t>
            </a:r>
            <a:r>
              <a:rPr lang="en-AU" dirty="0" err="1"/>
              <a:t>goveremnt</a:t>
            </a:r>
            <a:r>
              <a:rPr lang="en-AU" dirty="0"/>
              <a:t> triple 0 related department</a:t>
            </a:r>
          </a:p>
          <a:p>
            <a:endParaRPr lang="en-AU" dirty="0"/>
          </a:p>
          <a:p>
            <a:r>
              <a:rPr lang="en-AU" dirty="0"/>
              <a:t>but generally that’s who </a:t>
            </a:r>
            <a:r>
              <a:rPr lang="en-AU" dirty="0" err="1"/>
              <a:t>im</a:t>
            </a:r>
            <a:r>
              <a:rPr lang="en-AU" dirty="0"/>
              <a:t> target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now lets start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Hi </a:t>
            </a:r>
            <a:r>
              <a:rPr lang="en-AU" dirty="0" err="1"/>
              <a:t>im</a:t>
            </a:r>
            <a:r>
              <a:rPr lang="en-AU" dirty="0"/>
              <a:t> </a:t>
            </a:r>
            <a:r>
              <a:rPr lang="en-AU" dirty="0" err="1"/>
              <a:t>andre</a:t>
            </a:r>
            <a:endParaRPr lang="en-AU" dirty="0"/>
          </a:p>
          <a:p>
            <a:endParaRPr lang="en-AU" dirty="0"/>
          </a:p>
          <a:p>
            <a:r>
              <a:rPr lang="en-AU" dirty="0"/>
              <a:t>today we are looking into the question</a:t>
            </a:r>
          </a:p>
          <a:p>
            <a:r>
              <a:rPr lang="en-AU" dirty="0"/>
              <a:t>when and where do we need emergency services?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first, lets look at the significance of this question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22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Frist off we have</a:t>
            </a:r>
          </a:p>
          <a:p>
            <a:endParaRPr lang="en-AU" dirty="0"/>
          </a:p>
          <a:p>
            <a:r>
              <a:rPr lang="en-AU" dirty="0"/>
              <a:t>Emergencies callouts over time</a:t>
            </a:r>
          </a:p>
          <a:p>
            <a:r>
              <a:rPr lang="en-AU" dirty="0"/>
              <a:t>grouping fortnightly</a:t>
            </a:r>
          </a:p>
          <a:p>
            <a:endParaRPr lang="en-AU" dirty="0"/>
          </a:p>
          <a:p>
            <a:r>
              <a:rPr lang="en-AU" dirty="0"/>
              <a:t>red line is ambulance</a:t>
            </a:r>
          </a:p>
          <a:p>
            <a:r>
              <a:rPr lang="en-AU" dirty="0"/>
              <a:t>blue line is police</a:t>
            </a:r>
          </a:p>
          <a:p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firstly </a:t>
            </a:r>
          </a:p>
          <a:p>
            <a:pPr marL="0" indent="0">
              <a:buFontTx/>
              <a:buNone/>
            </a:pPr>
            <a:r>
              <a:rPr lang="en-AU" dirty="0"/>
              <a:t>note there is a </a:t>
            </a:r>
          </a:p>
          <a:p>
            <a:pPr marL="0" indent="0">
              <a:buFontTx/>
              <a:buNone/>
            </a:pPr>
            <a:r>
              <a:rPr lang="en-AU" dirty="0"/>
              <a:t>very High correlation between</a:t>
            </a:r>
          </a:p>
          <a:p>
            <a:pPr marL="0" indent="0">
              <a:buFontTx/>
              <a:buNone/>
            </a:pPr>
            <a:r>
              <a:rPr lang="en-AU" dirty="0" err="1"/>
              <a:t>Pollice</a:t>
            </a:r>
            <a:r>
              <a:rPr lang="en-AU" dirty="0"/>
              <a:t> and Ambulance counts</a:t>
            </a:r>
          </a:p>
          <a:p>
            <a:pPr marL="0" indent="0">
              <a:buFontTx/>
              <a:buNone/>
            </a:pPr>
            <a:r>
              <a:rPr lang="en-AU" dirty="0"/>
              <a:t>they end up being pretty much </a:t>
            </a:r>
          </a:p>
          <a:p>
            <a:pPr marL="0" indent="0">
              <a:buFontTx/>
              <a:buNone/>
            </a:pPr>
            <a:r>
              <a:rPr lang="en-AU" dirty="0"/>
              <a:t>proportional to each other</a:t>
            </a:r>
          </a:p>
          <a:p>
            <a:pPr marL="0" indent="0">
              <a:buFontTx/>
              <a:buNone/>
            </a:pPr>
            <a:r>
              <a:rPr lang="en-AU" dirty="0"/>
              <a:t>so are treated as such as we continue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take a look at the </a:t>
            </a:r>
            <a:r>
              <a:rPr lang="en-AU" dirty="0" err="1"/>
              <a:t>legned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there is also a green line</a:t>
            </a:r>
          </a:p>
          <a:p>
            <a:pPr marL="0" indent="0">
              <a:buFontTx/>
              <a:buNone/>
            </a:pPr>
            <a:r>
              <a:rPr lang="en-AU" dirty="0"/>
              <a:t>that’s the total accident count</a:t>
            </a:r>
          </a:p>
          <a:p>
            <a:pPr marL="0" indent="0">
              <a:buFontTx/>
              <a:buNone/>
            </a:pPr>
            <a:r>
              <a:rPr lang="en-AU" dirty="0"/>
              <a:t>which is under the ambulance data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-probably because to appear in this data set…..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finally, </a:t>
            </a:r>
          </a:p>
          <a:p>
            <a:pPr marL="0" indent="0">
              <a:buFontTx/>
              <a:buNone/>
            </a:pPr>
            <a:r>
              <a:rPr lang="en-AU" dirty="0"/>
              <a:t>2020 onwards, </a:t>
            </a:r>
          </a:p>
          <a:p>
            <a:pPr marL="0" indent="0">
              <a:buFontTx/>
              <a:buNone/>
            </a:pPr>
            <a:r>
              <a:rPr lang="en-AU" dirty="0"/>
              <a:t>covid effect this data quite a bit,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2021 was the latest date</a:t>
            </a:r>
          </a:p>
          <a:p>
            <a:pPr marL="0" indent="0">
              <a:buFontTx/>
              <a:buNone/>
            </a:pPr>
            <a:r>
              <a:rPr lang="en-AU" dirty="0"/>
              <a:t>so only looking at pre covid data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next stage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98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 err="1"/>
              <a:t>acciendents</a:t>
            </a:r>
            <a:r>
              <a:rPr lang="en-AU" dirty="0"/>
              <a:t> by road and sky conditions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road and sky conditions were </a:t>
            </a:r>
          </a:p>
          <a:p>
            <a:pPr marL="0" indent="0">
              <a:buFontTx/>
              <a:buNone/>
            </a:pPr>
            <a:r>
              <a:rPr lang="en-AU" dirty="0"/>
              <a:t>already simplified in the wrangling step</a:t>
            </a:r>
          </a:p>
          <a:p>
            <a:pPr marL="0" indent="0">
              <a:buFontTx/>
              <a:buNone/>
            </a:pPr>
            <a:r>
              <a:rPr lang="en-AU" dirty="0"/>
              <a:t>due to low usage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</a:t>
            </a:r>
            <a:r>
              <a:rPr lang="en-AU" dirty="0" err="1"/>
              <a:t>futher</a:t>
            </a:r>
            <a:r>
              <a:rPr lang="en-AU" dirty="0"/>
              <a:t> notice fog and winds </a:t>
            </a:r>
          </a:p>
          <a:p>
            <a:pPr marL="0" indent="0">
              <a:buFontTx/>
              <a:buNone/>
            </a:pPr>
            <a:r>
              <a:rPr lang="en-AU" dirty="0"/>
              <a:t>don’t appear much</a:t>
            </a:r>
          </a:p>
          <a:p>
            <a:pPr marL="0" indent="0">
              <a:buFontTx/>
              <a:buNone/>
            </a:pPr>
            <a:r>
              <a:rPr lang="en-AU" dirty="0"/>
              <a:t>they are on the chopping block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 also look </a:t>
            </a:r>
          </a:p>
          <a:p>
            <a:pPr marL="0" indent="0">
              <a:buFontTx/>
              <a:buNone/>
            </a:pPr>
            <a:r>
              <a:rPr lang="en-AU" dirty="0"/>
              <a:t>at the interaction between them</a:t>
            </a:r>
          </a:p>
          <a:p>
            <a:pPr marL="0" indent="0">
              <a:buFontTx/>
              <a:buNone/>
            </a:pPr>
            <a:r>
              <a:rPr lang="en-AU" dirty="0"/>
              <a:t>to see what we should get rid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to see correlation</a:t>
            </a:r>
          </a:p>
          <a:p>
            <a:pPr marL="0" indent="0">
              <a:buFontTx/>
              <a:buNone/>
            </a:pPr>
            <a:r>
              <a:rPr lang="en-AU" dirty="0"/>
              <a:t>we can use this correlation plot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pretty much</a:t>
            </a:r>
          </a:p>
          <a:p>
            <a:pPr marL="0" indent="0">
              <a:buFontTx/>
              <a:buNone/>
            </a:pPr>
            <a:r>
              <a:rPr lang="en-AU" dirty="0"/>
              <a:t>This shows the how strongly the conditions are related to </a:t>
            </a:r>
            <a:r>
              <a:rPr lang="en-AU" dirty="0" err="1"/>
              <a:t>eachother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red means highly correlated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blue is less correlated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dry vs clear</a:t>
            </a:r>
          </a:p>
          <a:p>
            <a:pPr marL="0" indent="0">
              <a:buFontTx/>
              <a:buNone/>
            </a:pPr>
            <a:r>
              <a:rPr lang="en-AU" dirty="0"/>
              <a:t>that’s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they are both related </a:t>
            </a:r>
          </a:p>
          <a:p>
            <a:pPr marL="0" indent="0">
              <a:buFontTx/>
              <a:buNone/>
            </a:pPr>
            <a:r>
              <a:rPr lang="en-AU" dirty="0"/>
              <a:t>to </a:t>
            </a:r>
            <a:r>
              <a:rPr lang="en-AU" dirty="0" err="1"/>
              <a:t>rainging</a:t>
            </a: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also expected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because they are all so related,</a:t>
            </a:r>
          </a:p>
          <a:p>
            <a:pPr marL="0" indent="0">
              <a:buFontTx/>
              <a:buNone/>
            </a:pPr>
            <a:r>
              <a:rPr lang="en-AU" dirty="0"/>
              <a:t>we should only keep one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looking at clear</a:t>
            </a:r>
          </a:p>
          <a:p>
            <a:pPr marL="0" indent="0">
              <a:buFontTx/>
              <a:buNone/>
            </a:pPr>
            <a:r>
              <a:rPr lang="en-AU" dirty="0"/>
              <a:t>its more related to fog and wind than the others</a:t>
            </a:r>
          </a:p>
          <a:p>
            <a:pPr marL="0" indent="0">
              <a:buFontTx/>
              <a:buNone/>
            </a:pPr>
            <a:r>
              <a:rPr lang="en-AU" dirty="0"/>
              <a:t>so will only keep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44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simplifies the road and atmospheric conditions into one column</a:t>
            </a:r>
          </a:p>
          <a:p>
            <a:r>
              <a:rPr lang="en-AU" dirty="0"/>
              <a:t>called ‘sky condition’</a:t>
            </a:r>
          </a:p>
          <a:p>
            <a:r>
              <a:rPr lang="en-AU" dirty="0"/>
              <a:t>either, clear or not clear</a:t>
            </a:r>
          </a:p>
          <a:p>
            <a:endParaRPr lang="en-AU" dirty="0"/>
          </a:p>
          <a:p>
            <a:r>
              <a:rPr lang="en-AU" dirty="0"/>
              <a:t>- </a:t>
            </a:r>
            <a:r>
              <a:rPr lang="en-AU" dirty="0" err="1"/>
              <a:t>heres</a:t>
            </a:r>
            <a:r>
              <a:rPr lang="en-AU" dirty="0"/>
              <a:t> a graph showing that</a:t>
            </a:r>
          </a:p>
          <a:p>
            <a:endParaRPr lang="en-AU" dirty="0"/>
          </a:p>
          <a:p>
            <a:r>
              <a:rPr lang="en-AU" dirty="0"/>
              <a:t>Note:</a:t>
            </a:r>
          </a:p>
          <a:p>
            <a:endParaRPr lang="en-AU" dirty="0"/>
          </a:p>
          <a:p>
            <a:r>
              <a:rPr lang="en-AU" dirty="0"/>
              <a:t>looking at this graph</a:t>
            </a:r>
          </a:p>
          <a:p>
            <a:r>
              <a:rPr lang="en-AU" dirty="0"/>
              <a:t>not clear is super low compared to clear</a:t>
            </a:r>
          </a:p>
          <a:p>
            <a:r>
              <a:rPr lang="en-AU" dirty="0"/>
              <a:t>so do less crashes happen when its raining?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probably not, this is a </a:t>
            </a:r>
          </a:p>
          <a:p>
            <a:pPr marL="171450" indent="-171450">
              <a:buFontTx/>
              <a:buChar char="-"/>
            </a:pPr>
            <a:r>
              <a:rPr lang="en-AU" dirty="0"/>
              <a:t>sampling bias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less non clear rainy days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than clear days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look into this issue a bit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4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Moving onto time</a:t>
            </a:r>
          </a:p>
          <a:p>
            <a:endParaRPr lang="en-AU" dirty="0"/>
          </a:p>
          <a:p>
            <a:r>
              <a:rPr lang="en-AU" dirty="0"/>
              <a:t>here we have the accidents </a:t>
            </a:r>
          </a:p>
          <a:p>
            <a:r>
              <a:rPr lang="en-AU" dirty="0"/>
              <a:t>across parts of the day</a:t>
            </a:r>
          </a:p>
          <a:p>
            <a:endParaRPr lang="en-AU" dirty="0"/>
          </a:p>
          <a:p>
            <a:r>
              <a:rPr lang="en-AU" dirty="0"/>
              <a:t>we can </a:t>
            </a:r>
            <a:r>
              <a:rPr lang="en-AU" dirty="0" err="1"/>
              <a:t>theres</a:t>
            </a:r>
            <a:r>
              <a:rPr lang="en-AU" dirty="0"/>
              <a:t> clear differences</a:t>
            </a:r>
          </a:p>
          <a:p>
            <a:r>
              <a:rPr lang="en-AU" dirty="0"/>
              <a:t>as we move across</a:t>
            </a:r>
          </a:p>
          <a:p>
            <a:endParaRPr lang="en-AU" dirty="0"/>
          </a:p>
          <a:p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some useful data</a:t>
            </a:r>
          </a:p>
          <a:p>
            <a:endParaRPr lang="en-AU" dirty="0"/>
          </a:p>
          <a:p>
            <a:r>
              <a:rPr lang="en-AU" dirty="0"/>
              <a:t>cant remove anything as we </a:t>
            </a:r>
          </a:p>
          <a:p>
            <a:r>
              <a:rPr lang="en-AU" dirty="0"/>
              <a:t>would like to keep these time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for accidents across the week</a:t>
            </a:r>
          </a:p>
          <a:p>
            <a:endParaRPr lang="en-AU" dirty="0"/>
          </a:p>
          <a:p>
            <a:r>
              <a:rPr lang="en-AU" dirty="0"/>
              <a:t>looks pretty even </a:t>
            </a:r>
          </a:p>
          <a:p>
            <a:r>
              <a:rPr lang="en-AU" dirty="0"/>
              <a:t>across every day</a:t>
            </a:r>
          </a:p>
          <a:p>
            <a:endParaRPr lang="en-AU" dirty="0"/>
          </a:p>
          <a:p>
            <a:r>
              <a:rPr lang="en-AU" dirty="0"/>
              <a:t>might think to </a:t>
            </a:r>
          </a:p>
          <a:p>
            <a:r>
              <a:rPr lang="en-AU" dirty="0"/>
              <a:t>remove day of the week</a:t>
            </a:r>
          </a:p>
          <a:p>
            <a:r>
              <a:rPr lang="en-AU" dirty="0"/>
              <a:t>due to lack of impact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r>
              <a:rPr lang="en-AU" dirty="0"/>
              <a:t>if we look at interaction </a:t>
            </a:r>
          </a:p>
          <a:p>
            <a:r>
              <a:rPr lang="en-AU" dirty="0"/>
              <a:t>with other terms</a:t>
            </a:r>
          </a:p>
          <a:p>
            <a:endParaRPr lang="en-AU" dirty="0"/>
          </a:p>
          <a:p>
            <a:r>
              <a:rPr lang="en-AU" dirty="0"/>
              <a:t>we see a different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81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not a correlation matrix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is showing 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each time of day</a:t>
            </a:r>
          </a:p>
          <a:p>
            <a:pPr marL="0" indent="0">
              <a:buFontTx/>
              <a:buNone/>
            </a:pPr>
            <a:r>
              <a:rPr lang="en-AU" dirty="0"/>
              <a:t>POINT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what day of the week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has most accidents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there is clearly some interaction here</a:t>
            </a:r>
          </a:p>
          <a:p>
            <a:pPr marL="0" indent="0">
              <a:buFontTx/>
              <a:buNone/>
            </a:pPr>
            <a:r>
              <a:rPr lang="en-AU" dirty="0"/>
              <a:t>so we should not through out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00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some insights</a:t>
            </a:r>
          </a:p>
          <a:p>
            <a:r>
              <a:rPr lang="en-AU" dirty="0"/>
              <a:t>time for a bit more cleaning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youre</a:t>
            </a:r>
            <a:r>
              <a:rPr lang="en-AU" dirty="0"/>
              <a:t> on your own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42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give example</a:t>
            </a:r>
          </a:p>
          <a:p>
            <a:endParaRPr lang="en-AU" dirty="0"/>
          </a:p>
          <a:p>
            <a:r>
              <a:rPr lang="en-AU" dirty="0"/>
              <a:t>clear Friday evening</a:t>
            </a:r>
          </a:p>
          <a:p>
            <a:r>
              <a:rPr lang="en-AU" dirty="0"/>
              <a:t>in the northwest metropolitan </a:t>
            </a:r>
            <a:r>
              <a:rPr lang="en-AU" dirty="0" err="1"/>
              <a:t>melbourne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get 6 ambulances and 5 police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it’s a</a:t>
            </a:r>
          </a:p>
          <a:p>
            <a:endParaRPr lang="en-AU" dirty="0"/>
          </a:p>
          <a:p>
            <a:r>
              <a:rPr lang="en-AU" dirty="0"/>
              <a:t>raining Monday morning</a:t>
            </a:r>
          </a:p>
          <a:p>
            <a:r>
              <a:rPr lang="en-AU" dirty="0"/>
              <a:t>in eastern regional </a:t>
            </a:r>
            <a:r>
              <a:rPr lang="en-AU" dirty="0" err="1"/>
              <a:t>vic</a:t>
            </a:r>
            <a:endParaRPr lang="en-AU" dirty="0"/>
          </a:p>
          <a:p>
            <a:endParaRPr lang="en-AU" dirty="0"/>
          </a:p>
          <a:p>
            <a:r>
              <a:rPr lang="en-AU" dirty="0"/>
              <a:t>on avg you might get ½ an ambulance and a police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52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regional data is small</a:t>
            </a:r>
          </a:p>
          <a:p>
            <a:pPr marL="171450" indent="-171450">
              <a:buFontTx/>
              <a:buChar char="-"/>
            </a:pPr>
            <a:r>
              <a:rPr lang="en-AU" dirty="0"/>
              <a:t>that’s fine, small pop -&gt; less traffic and crashes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 (DON’T READ SLIDE)</a:t>
            </a:r>
          </a:p>
          <a:p>
            <a:pPr marL="0" indent="0">
              <a:buFontTx/>
              <a:buNone/>
            </a:pPr>
            <a:r>
              <a:rPr lang="en-AU" dirty="0"/>
              <a:t>data is already split up into </a:t>
            </a:r>
          </a:p>
          <a:p>
            <a:pPr marL="0" indent="0">
              <a:buFontTx/>
              <a:buNone/>
            </a:pPr>
            <a:r>
              <a:rPr lang="en-AU" dirty="0"/>
              <a:t>rainy days and clear days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this ones a bit complicated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over a given year, each day is either clear or not</a:t>
            </a:r>
          </a:p>
          <a:p>
            <a:pPr marL="0" indent="0">
              <a:buFontTx/>
              <a:buNone/>
            </a:pPr>
            <a:r>
              <a:rPr lang="en-AU" dirty="0"/>
              <a:t>so </a:t>
            </a:r>
            <a:r>
              <a:rPr lang="en-AU" dirty="0" err="1"/>
              <a:t>theres</a:t>
            </a:r>
            <a:r>
              <a:rPr lang="en-AU" dirty="0"/>
              <a:t> is not a full spread of either each year</a:t>
            </a:r>
          </a:p>
          <a:p>
            <a:pPr marL="0" indent="0">
              <a:buFontTx/>
              <a:buNone/>
            </a:pPr>
            <a:r>
              <a:rPr lang="en-AU" dirty="0"/>
              <a:t>- explain rain with 100 days raining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what we will do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will extrapolate </a:t>
            </a:r>
          </a:p>
          <a:p>
            <a:pPr marL="0" indent="0">
              <a:buFontTx/>
              <a:buNone/>
            </a:pPr>
            <a:r>
              <a:rPr lang="en-AU" dirty="0"/>
              <a:t>each weather condition to cover </a:t>
            </a:r>
          </a:p>
          <a:p>
            <a:pPr marL="0" indent="0">
              <a:buFontTx/>
              <a:buNone/>
            </a:pPr>
            <a:r>
              <a:rPr lang="en-AU" dirty="0"/>
              <a:t>every day of the year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scale by probability it will rain or be clear</a:t>
            </a:r>
          </a:p>
          <a:p>
            <a:pPr marL="0" indent="0">
              <a:buFontTx/>
              <a:buNone/>
            </a:pPr>
            <a:r>
              <a:rPr lang="en-AU" dirty="0"/>
              <a:t>- 100 days = 1/3 so multiple by 3 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but you say</a:t>
            </a:r>
          </a:p>
          <a:p>
            <a:pPr marL="0" indent="0">
              <a:buFontTx/>
              <a:buNone/>
            </a:pPr>
            <a:r>
              <a:rPr lang="en-AU" dirty="0"/>
              <a:t>this assumes we have the pr it rains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well luckily</a:t>
            </a:r>
          </a:p>
          <a:p>
            <a:pPr marL="0" indent="0">
              <a:buFontTx/>
              <a:buNone/>
            </a:pPr>
            <a:r>
              <a:rPr lang="en-AU" dirty="0"/>
              <a:t>We have a data set is big enough </a:t>
            </a:r>
          </a:p>
          <a:p>
            <a:pPr marL="0" indent="0">
              <a:buFontTx/>
              <a:buNone/>
            </a:pPr>
            <a:r>
              <a:rPr lang="en-AU" dirty="0"/>
              <a:t>to give us a good weather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we can</a:t>
            </a:r>
          </a:p>
          <a:p>
            <a:pPr marL="0" indent="0">
              <a:buFontTx/>
              <a:buNone/>
            </a:pPr>
            <a:r>
              <a:rPr lang="en-AU" dirty="0"/>
              <a:t>count number of days it rains vs </a:t>
            </a:r>
          </a:p>
          <a:p>
            <a:pPr marL="0" indent="0">
              <a:buFontTx/>
              <a:buNone/>
            </a:pPr>
            <a:r>
              <a:rPr lang="en-AU" dirty="0"/>
              <a:t>number of days its clear </a:t>
            </a:r>
          </a:p>
          <a:p>
            <a:pPr marL="0" indent="0">
              <a:buFontTx/>
              <a:buNone/>
            </a:pPr>
            <a:r>
              <a:rPr lang="en-AU" dirty="0"/>
              <a:t>(leaving only one crash each day)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then use those counts to estimate the probability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=== click</a:t>
            </a:r>
          </a:p>
          <a:p>
            <a:pPr marL="0" indent="0">
              <a:buFontTx/>
              <a:buNone/>
            </a:pPr>
            <a:r>
              <a:rPr lang="en-AU" dirty="0"/>
              <a:t>last issue is due to time</a:t>
            </a:r>
          </a:p>
          <a:p>
            <a:pPr marL="0" indent="0">
              <a:buFontTx/>
              <a:buNone/>
            </a:pPr>
            <a:r>
              <a:rPr lang="en-AU" dirty="0"/>
              <a:t>summating across a week</a:t>
            </a:r>
          </a:p>
          <a:p>
            <a:pPr marL="0" indent="0">
              <a:buFontTx/>
              <a:buNone/>
            </a:pPr>
            <a:r>
              <a:rPr lang="en-AU" dirty="0"/>
              <a:t>average over time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to accomplish this</a:t>
            </a:r>
          </a:p>
          <a:p>
            <a:pPr marL="0" indent="0">
              <a:buFontTx/>
              <a:buNone/>
            </a:pPr>
            <a:r>
              <a:rPr lang="en-AU" dirty="0"/>
              <a:t>summate everything</a:t>
            </a:r>
          </a:p>
          <a:p>
            <a:pPr marL="0" indent="0">
              <a:buFontTx/>
              <a:buNone/>
            </a:pPr>
            <a:r>
              <a:rPr lang="en-AU" dirty="0"/>
              <a:t>divide by the number of weeks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29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why?</a:t>
            </a:r>
          </a:p>
          <a:p>
            <a:r>
              <a:rPr lang="en-AU" dirty="0"/>
              <a:t>why does this matter?</a:t>
            </a:r>
          </a:p>
          <a:p>
            <a:endParaRPr lang="en-AU" dirty="0"/>
          </a:p>
          <a:p>
            <a:r>
              <a:rPr lang="en-AU" dirty="0"/>
              <a:t>make sure we have enough emergency services</a:t>
            </a:r>
          </a:p>
          <a:p>
            <a:r>
              <a:rPr lang="en-AU" dirty="0"/>
              <a:t>for the </a:t>
            </a:r>
            <a:r>
              <a:rPr lang="en-AU" dirty="0" err="1"/>
              <a:t>accdients</a:t>
            </a:r>
            <a:r>
              <a:rPr lang="en-AU" dirty="0"/>
              <a:t> that occur</a:t>
            </a:r>
          </a:p>
          <a:p>
            <a:endParaRPr lang="en-AU" dirty="0"/>
          </a:p>
          <a:p>
            <a:r>
              <a:rPr lang="en-AU" dirty="0"/>
              <a:t>we want to</a:t>
            </a:r>
          </a:p>
          <a:p>
            <a:r>
              <a:rPr lang="en-US" dirty="0">
                <a:solidFill>
                  <a:srgbClr val="FFFFFF"/>
                </a:solidFill>
              </a:rPr>
              <a:t>Reduce the wait time </a:t>
            </a:r>
          </a:p>
          <a:p>
            <a:r>
              <a:rPr lang="en-US" dirty="0">
                <a:solidFill>
                  <a:srgbClr val="FFFFFF"/>
                </a:solidFill>
              </a:rPr>
              <a:t>between a crash and </a:t>
            </a:r>
          </a:p>
          <a:p>
            <a:r>
              <a:rPr lang="en-US" dirty="0">
                <a:solidFill>
                  <a:srgbClr val="FFFFFF"/>
                </a:solidFill>
              </a:rPr>
              <a:t>services arriving </a:t>
            </a:r>
          </a:p>
          <a:p>
            <a:endParaRPr lang="en-AU" dirty="0"/>
          </a:p>
          <a:p>
            <a:r>
              <a:rPr lang="en-AU" dirty="0"/>
              <a:t>help the people involved</a:t>
            </a:r>
          </a:p>
          <a:p>
            <a:r>
              <a:rPr lang="en-AU" dirty="0"/>
              <a:t>get to the hospital </a:t>
            </a:r>
          </a:p>
          <a:p>
            <a:r>
              <a:rPr lang="en-AU" dirty="0"/>
              <a:t>if the need</a:t>
            </a:r>
          </a:p>
          <a:p>
            <a:endParaRPr lang="en-AU" dirty="0"/>
          </a:p>
          <a:p>
            <a:r>
              <a:rPr lang="en-AU" dirty="0"/>
              <a:t>and have police</a:t>
            </a:r>
          </a:p>
          <a:p>
            <a:r>
              <a:rPr lang="en-AU" dirty="0"/>
              <a:t>keep the traffic to keep flowing </a:t>
            </a:r>
          </a:p>
          <a:p>
            <a:endParaRPr lang="en-AU" dirty="0"/>
          </a:p>
          <a:p>
            <a:r>
              <a:rPr lang="en-AU" dirty="0"/>
              <a:t>all as fast as possible</a:t>
            </a:r>
          </a:p>
          <a:p>
            <a:endParaRPr lang="en-AU" dirty="0"/>
          </a:p>
          <a:p>
            <a:r>
              <a:rPr lang="en-AU" dirty="0"/>
              <a:t>so some more specific questions would be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how many emergency services do we need?</a:t>
            </a:r>
            <a:br>
              <a:rPr lang="en-AU" dirty="0"/>
            </a:br>
            <a:r>
              <a:rPr lang="en-AU" dirty="0"/>
              <a:t>do need 10 ambulances roaming around</a:t>
            </a:r>
          </a:p>
          <a:p>
            <a:r>
              <a:rPr lang="en-AU" dirty="0"/>
              <a:t>or will only 1 cater the need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should we reallocate the current distribution?</a:t>
            </a:r>
          </a:p>
          <a:p>
            <a:r>
              <a:rPr lang="en-AU" dirty="0"/>
              <a:t>should we move Police from </a:t>
            </a:r>
            <a:r>
              <a:rPr lang="en-AU" dirty="0" err="1"/>
              <a:t>deerpark</a:t>
            </a:r>
            <a:r>
              <a:rPr lang="en-AU" dirty="0"/>
              <a:t> to saint Kilda</a:t>
            </a:r>
          </a:p>
          <a:p>
            <a:r>
              <a:rPr lang="en-AU" dirty="0"/>
              <a:t>which areas need the most demand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where should we send ambulances &amp; police in the moment?</a:t>
            </a:r>
          </a:p>
          <a:p>
            <a:r>
              <a:rPr lang="en-AU" dirty="0"/>
              <a:t>if several are dispatched to non-road related emergencies, </a:t>
            </a:r>
          </a:p>
          <a:p>
            <a:r>
              <a:rPr lang="en-AU" dirty="0"/>
              <a:t>How many should we reallocate from other areas?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These are all questions to help improve</a:t>
            </a:r>
          </a:p>
          <a:p>
            <a:r>
              <a:rPr lang="en-AU" dirty="0"/>
              <a:t>the efficiency of the emergency services</a:t>
            </a:r>
          </a:p>
          <a:p>
            <a:r>
              <a:rPr lang="en-AU" dirty="0"/>
              <a:t>to benefit the public the most</a:t>
            </a:r>
          </a:p>
          <a:p>
            <a:r>
              <a:rPr lang="en-AU" dirty="0"/>
              <a:t>with the resources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56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we have done all that,</a:t>
            </a:r>
          </a:p>
          <a:p>
            <a:r>
              <a:rPr lang="en-AU" dirty="0"/>
              <a:t>we have the final data</a:t>
            </a:r>
          </a:p>
          <a:p>
            <a:endParaRPr lang="en-AU" dirty="0"/>
          </a:p>
          <a:p>
            <a:r>
              <a:rPr lang="en-AU" dirty="0"/>
              <a:t>warning this is a</a:t>
            </a:r>
          </a:p>
          <a:p>
            <a:r>
              <a:rPr lang="en-AU" dirty="0"/>
              <a:t>Busy graph, </a:t>
            </a:r>
          </a:p>
          <a:p>
            <a:endParaRPr lang="en-AU" dirty="0"/>
          </a:p>
          <a:p>
            <a:r>
              <a:rPr lang="en-AU" dirty="0"/>
              <a:t>its hard to display this data nicely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r>
              <a:rPr lang="en-AU" dirty="0"/>
              <a:t>this shows a </a:t>
            </a:r>
            <a:r>
              <a:rPr lang="en-AU" dirty="0" err="1"/>
              <a:t>sclice</a:t>
            </a:r>
            <a:r>
              <a:rPr lang="en-AU" dirty="0"/>
              <a:t> of the final data format</a:t>
            </a:r>
          </a:p>
          <a:p>
            <a:endParaRPr lang="en-AU" dirty="0"/>
          </a:p>
          <a:p>
            <a:r>
              <a:rPr lang="en-AU" dirty="0"/>
              <a:t>averaged over days of the week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some low values</a:t>
            </a:r>
          </a:p>
          <a:p>
            <a:pPr marL="171450" indent="-171450">
              <a:buFontTx/>
              <a:buChar char="-"/>
            </a:pPr>
            <a:r>
              <a:rPr lang="en-AU" dirty="0"/>
              <a:t>0.10, </a:t>
            </a:r>
            <a:r>
              <a:rPr lang="en-AU" dirty="0" err="1"/>
              <a:t>ambulace</a:t>
            </a:r>
            <a:r>
              <a:rPr lang="en-AU" dirty="0"/>
              <a:t> is only called 1 in 10 times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high values</a:t>
            </a:r>
          </a:p>
          <a:p>
            <a:pPr marL="0" indent="0">
              <a:buFontTx/>
              <a:buNone/>
            </a:pPr>
            <a:r>
              <a:rPr lang="en-AU" dirty="0"/>
              <a:t>- 4.99, 5 ambulances are called on average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53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our final data</a:t>
            </a:r>
          </a:p>
          <a:p>
            <a:r>
              <a:rPr lang="en-AU" dirty="0"/>
              <a:t>time to produce the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7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graph warning</a:t>
            </a:r>
          </a:p>
          <a:p>
            <a:endParaRPr lang="en-AU" dirty="0"/>
          </a:p>
          <a:p>
            <a:r>
              <a:rPr lang="en-AU" dirty="0"/>
              <a:t>=== </a:t>
            </a:r>
            <a:r>
              <a:rPr lang="en-AU" dirty="0" err="1"/>
              <a:t>clickl</a:t>
            </a:r>
            <a:endParaRPr lang="en-AU" dirty="0"/>
          </a:p>
          <a:p>
            <a:endParaRPr lang="en-AU" dirty="0"/>
          </a:p>
          <a:p>
            <a:r>
              <a:rPr lang="en-AU" dirty="0"/>
              <a:t>technical graph I know,</a:t>
            </a:r>
          </a:p>
          <a:p>
            <a:r>
              <a:rPr lang="en-AU" dirty="0"/>
              <a:t>shoes the </a:t>
            </a:r>
            <a:r>
              <a:rPr lang="en-AU" dirty="0" err="1"/>
              <a:t>distibutions</a:t>
            </a:r>
            <a:r>
              <a:rPr lang="en-AU" dirty="0"/>
              <a:t> of ambulance count for each variable individually</a:t>
            </a:r>
          </a:p>
          <a:p>
            <a:r>
              <a:rPr lang="en-AU" dirty="0"/>
              <a:t>come back later if you want</a:t>
            </a:r>
          </a:p>
          <a:p>
            <a:r>
              <a:rPr lang="en-AU" dirty="0"/>
              <a:t>main thing is these box plots have a lot of outliers</a:t>
            </a:r>
          </a:p>
          <a:p>
            <a:r>
              <a:rPr lang="en-AU" dirty="0"/>
              <a:t>except for the region data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look at interaction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797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busy technical visual</a:t>
            </a:r>
          </a:p>
          <a:p>
            <a:endParaRPr lang="en-AU" dirty="0"/>
          </a:p>
          <a:p>
            <a:r>
              <a:rPr lang="en-AU" dirty="0"/>
              <a:t>we can come back to this later as well</a:t>
            </a:r>
          </a:p>
          <a:p>
            <a:endParaRPr lang="en-AU" dirty="0"/>
          </a:p>
          <a:p>
            <a:r>
              <a:rPr lang="en-AU" dirty="0"/>
              <a:t>pretty much, </a:t>
            </a:r>
          </a:p>
          <a:p>
            <a:endParaRPr lang="en-AU" dirty="0"/>
          </a:p>
          <a:p>
            <a:r>
              <a:rPr lang="en-AU" dirty="0"/>
              <a:t>the bottom three graphs show 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interaction between </a:t>
            </a:r>
          </a:p>
          <a:p>
            <a:pPr marL="171450" indent="-171450">
              <a:buFontTx/>
              <a:buChar char="-"/>
            </a:pPr>
            <a:r>
              <a:rPr lang="en-AU" dirty="0"/>
              <a:t>day of the week, part of day and sky </a:t>
            </a:r>
          </a:p>
          <a:p>
            <a:pPr marL="171450" indent="-171450">
              <a:buFontTx/>
              <a:buChar char="-"/>
            </a:pPr>
            <a:r>
              <a:rPr lang="en-AU" dirty="0"/>
              <a:t>with region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there’s not much interaction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however the top</a:t>
            </a:r>
          </a:p>
          <a:p>
            <a:pPr marL="0" indent="0">
              <a:buFontTx/>
              <a:buNone/>
            </a:pPr>
            <a:r>
              <a:rPr lang="en-AU" dirty="0"/>
              <a:t>shows interaction with the other terms</a:t>
            </a:r>
          </a:p>
          <a:p>
            <a:pPr marL="0" indent="0">
              <a:buFontTx/>
              <a:buNone/>
            </a:pPr>
            <a:r>
              <a:rPr lang="en-AU" dirty="0"/>
              <a:t>clearly there is interaction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 err="1"/>
              <a:t>eg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crossing of lines in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top right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45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So why did I chose this model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first</a:t>
            </a:r>
          </a:p>
          <a:p>
            <a:r>
              <a:rPr lang="en-AU" dirty="0"/>
              <a:t>I  chose General linear model</a:t>
            </a:r>
          </a:p>
          <a:p>
            <a:r>
              <a:rPr lang="en-AU" dirty="0"/>
              <a:t>because it</a:t>
            </a:r>
          </a:p>
          <a:p>
            <a:r>
              <a:rPr lang="en-AU" dirty="0"/>
              <a:t>allows better insights into the inner workings</a:t>
            </a:r>
          </a:p>
          <a:p>
            <a:r>
              <a:rPr lang="en-AU" dirty="0"/>
              <a:t>for more statistical outcomes</a:t>
            </a:r>
          </a:p>
          <a:p>
            <a:endParaRPr lang="en-AU" dirty="0"/>
          </a:p>
          <a:p>
            <a:r>
              <a:rPr lang="en-AU" dirty="0"/>
              <a:t>not just prediction and classification</a:t>
            </a:r>
          </a:p>
          <a:p>
            <a:r>
              <a:rPr lang="en-AU" dirty="0"/>
              <a:t>like a deep learning model, which might be more accurate</a:t>
            </a:r>
          </a:p>
          <a:p>
            <a:endParaRPr lang="en-AU" dirty="0"/>
          </a:p>
          <a:p>
            <a:r>
              <a:rPr lang="en-AU" dirty="0"/>
              <a:t>this will help achieve our goal</a:t>
            </a:r>
          </a:p>
          <a:p>
            <a:r>
              <a:rPr lang="en-AU" dirty="0"/>
              <a:t>of knowing where and when </a:t>
            </a:r>
          </a:p>
          <a:p>
            <a:r>
              <a:rPr lang="en-AU" dirty="0"/>
              <a:t>to send emergency responders</a:t>
            </a:r>
          </a:p>
          <a:p>
            <a:r>
              <a:rPr lang="en-AU" dirty="0"/>
              <a:t>with some basic reasoning</a:t>
            </a:r>
          </a:p>
          <a:p>
            <a:endParaRPr lang="en-AU" dirty="0"/>
          </a:p>
          <a:p>
            <a:r>
              <a:rPr lang="en-AU" dirty="0"/>
              <a:t>== click</a:t>
            </a:r>
          </a:p>
          <a:p>
            <a:pPr marL="0" indent="0">
              <a:buFontTx/>
              <a:buNone/>
            </a:pPr>
            <a:r>
              <a:rPr lang="en-AU" dirty="0"/>
              <a:t>as for why</a:t>
            </a:r>
          </a:p>
          <a:p>
            <a:pPr marL="0" indent="0">
              <a:buFontTx/>
              <a:buNone/>
            </a:pPr>
            <a:r>
              <a:rPr lang="en-AU" dirty="0"/>
              <a:t>a gamma distribution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simply </a:t>
            </a:r>
          </a:p>
          <a:p>
            <a:pPr marL="0" indent="0">
              <a:buFontTx/>
              <a:buNone/>
            </a:pPr>
            <a:r>
              <a:rPr lang="en-AU" dirty="0"/>
              <a:t>that data structure suits a gamma distributions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continuous data</a:t>
            </a:r>
          </a:p>
          <a:p>
            <a:pPr marL="171450" indent="-171450">
              <a:buFontTx/>
              <a:buChar char="-"/>
            </a:pPr>
            <a:r>
              <a:rPr lang="en-AU" dirty="0"/>
              <a:t>between 0 and infinity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0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even </a:t>
            </a:r>
            <a:r>
              <a:rPr lang="en-AU" dirty="0" err="1"/>
              <a:t>tho</a:t>
            </a:r>
            <a:r>
              <a:rPr lang="en-AU" dirty="0"/>
              <a:t> it’s a GLM</a:t>
            </a:r>
          </a:p>
          <a:p>
            <a:pPr marL="0" indent="0">
              <a:buFontTx/>
              <a:buNone/>
            </a:pPr>
            <a:r>
              <a:rPr lang="en-AU" dirty="0"/>
              <a:t>- still splitting data</a:t>
            </a:r>
          </a:p>
          <a:p>
            <a:endParaRPr lang="en-AU" dirty="0"/>
          </a:p>
          <a:p>
            <a:r>
              <a:rPr lang="en-AU" dirty="0"/>
              <a:t>because </a:t>
            </a:r>
          </a:p>
          <a:p>
            <a:r>
              <a:rPr lang="en-AU" dirty="0"/>
              <a:t>we still want to test its predictions</a:t>
            </a:r>
          </a:p>
          <a:p>
            <a:r>
              <a:rPr lang="en-AU" dirty="0"/>
              <a:t>on fresh data</a:t>
            </a:r>
          </a:p>
          <a:p>
            <a:endParaRPr lang="en-AU" dirty="0"/>
          </a:p>
          <a:p>
            <a:r>
              <a:rPr lang="en-AU" dirty="0"/>
              <a:t>as for how I am splitting the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READ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67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</a:t>
            </a:r>
            <a:r>
              <a:rPr lang="en-AU" dirty="0" err="1"/>
              <a:t>the</a:t>
            </a:r>
            <a:r>
              <a:rPr lang="en-AU" dirty="0"/>
              <a:t> formula</a:t>
            </a:r>
          </a:p>
          <a:p>
            <a:endParaRPr lang="en-AU" dirty="0"/>
          </a:p>
          <a:p>
            <a:r>
              <a:rPr lang="en-AU" dirty="0"/>
              <a:t>Response variable</a:t>
            </a:r>
          </a:p>
          <a:p>
            <a:r>
              <a:rPr lang="en-AU" dirty="0"/>
              <a:t>either avg num of </a:t>
            </a:r>
          </a:p>
          <a:p>
            <a:r>
              <a:rPr lang="en-AU" dirty="0"/>
              <a:t>police or </a:t>
            </a:r>
            <a:r>
              <a:rPr lang="en-AU" dirty="0" err="1"/>
              <a:t>amblunace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as for the design variables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And interaction</a:t>
            </a:r>
          </a:p>
          <a:p>
            <a:endParaRPr lang="en-AU" dirty="0"/>
          </a:p>
          <a:p>
            <a:r>
              <a:rPr lang="en-AU" dirty="0"/>
              <a:t>…</a:t>
            </a:r>
          </a:p>
          <a:p>
            <a:r>
              <a:rPr lang="en-AU" dirty="0"/>
              <a:t>Started with 2-way interaction </a:t>
            </a:r>
          </a:p>
          <a:p>
            <a:r>
              <a:rPr lang="en-AU" dirty="0"/>
              <a:t>on all terms</a:t>
            </a:r>
          </a:p>
          <a:p>
            <a:endParaRPr lang="en-AU" dirty="0"/>
          </a:p>
          <a:p>
            <a:r>
              <a:rPr lang="en-AU" dirty="0"/>
              <a:t>I used back selection and AIC different times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generally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removed terms with interaction with region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kept other interaction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628650" lvl="1" indent="-171450">
              <a:buFontTx/>
              <a:buChar char="-"/>
            </a:pPr>
            <a:r>
              <a:rPr lang="en-AU" dirty="0"/>
              <a:t>supports what we saw in the graphs before</a:t>
            </a:r>
          </a:p>
          <a:p>
            <a:pPr marL="457200" lvl="1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1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Quick model,</a:t>
            </a:r>
          </a:p>
          <a:p>
            <a:endParaRPr lang="en-AU" dirty="0"/>
          </a:p>
          <a:p>
            <a:r>
              <a:rPr lang="en-AU" dirty="0"/>
              <a:t>notice some outliers</a:t>
            </a:r>
          </a:p>
          <a:p>
            <a:endParaRPr lang="en-AU" dirty="0"/>
          </a:p>
          <a:p>
            <a:r>
              <a:rPr lang="en-AU" dirty="0"/>
              <a:t>nothing special </a:t>
            </a:r>
          </a:p>
          <a:p>
            <a:endParaRPr lang="en-AU" dirty="0"/>
          </a:p>
          <a:p>
            <a:r>
              <a:rPr lang="en-AU" dirty="0"/>
              <a:t>removed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6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====1 &amp; 2</a:t>
            </a:r>
          </a:p>
          <a:p>
            <a:r>
              <a:rPr lang="en-AU" dirty="0"/>
              <a:t>residual and Jackknife half normal graphs are straight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==== 3</a:t>
            </a:r>
          </a:p>
          <a:p>
            <a:r>
              <a:rPr lang="en-AU" dirty="0"/>
              <a:t>residuals vs fitted is spread nicely</a:t>
            </a:r>
          </a:p>
          <a:p>
            <a:endParaRPr lang="en-AU" dirty="0"/>
          </a:p>
          <a:p>
            <a:r>
              <a:rPr lang="en-AU" dirty="0"/>
              <a:t>tiny bit of </a:t>
            </a:r>
            <a:r>
              <a:rPr lang="en-AU" dirty="0" err="1"/>
              <a:t>heteroscedasticty</a:t>
            </a:r>
            <a:endParaRPr lang="en-AU" dirty="0"/>
          </a:p>
          <a:p>
            <a:r>
              <a:rPr lang="en-AU" dirty="0"/>
              <a:t> but that’s fine</a:t>
            </a:r>
          </a:p>
          <a:p>
            <a:endParaRPr lang="en-AU" dirty="0"/>
          </a:p>
          <a:p>
            <a:r>
              <a:rPr lang="en-AU" dirty="0"/>
              <a:t>==== 4</a:t>
            </a:r>
          </a:p>
          <a:p>
            <a:r>
              <a:rPr lang="en-AU" dirty="0"/>
              <a:t>cooks distance doesn’t have any jumps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all good, fit is solid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62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first is police</a:t>
            </a:r>
          </a:p>
          <a:p>
            <a:endParaRPr lang="en-AU" dirty="0"/>
          </a:p>
          <a:p>
            <a:r>
              <a:rPr lang="en-AU" dirty="0"/>
              <a:t>Left is training</a:t>
            </a:r>
          </a:p>
          <a:p>
            <a:endParaRPr lang="en-AU" dirty="0"/>
          </a:p>
          <a:p>
            <a:r>
              <a:rPr lang="en-AU" dirty="0"/>
              <a:t>right is testing</a:t>
            </a:r>
          </a:p>
          <a:p>
            <a:endParaRPr lang="en-AU" dirty="0"/>
          </a:p>
          <a:p>
            <a:r>
              <a:rPr lang="en-AU" dirty="0"/>
              <a:t>bottom is true values</a:t>
            </a:r>
          </a:p>
          <a:p>
            <a:r>
              <a:rPr lang="en-AU" dirty="0"/>
              <a:t>on the side is predicted</a:t>
            </a:r>
          </a:p>
          <a:p>
            <a:endParaRPr lang="en-AU" dirty="0"/>
          </a:p>
          <a:p>
            <a:r>
              <a:rPr lang="en-AU" dirty="0"/>
              <a:t>the black line is the goal</a:t>
            </a:r>
          </a:p>
          <a:p>
            <a:r>
              <a:rPr lang="en-AU" dirty="0"/>
              <a:t>want all the dots on the black line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talk about general fit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 err="1"/>
              <a:t>futher</a:t>
            </a:r>
            <a:r>
              <a:rPr lang="en-AU" dirty="0"/>
              <a:t> it goes out the larger the error</a:t>
            </a:r>
          </a:p>
          <a:p>
            <a:r>
              <a:rPr lang="en-AU" dirty="0"/>
              <a:t>tried to compensate for this</a:t>
            </a:r>
          </a:p>
          <a:p>
            <a:r>
              <a:rPr lang="en-AU" dirty="0"/>
              <a:t>with boosting instances with larger police numbers</a:t>
            </a:r>
          </a:p>
          <a:p>
            <a:endParaRPr lang="en-AU" dirty="0"/>
          </a:p>
          <a:p>
            <a:r>
              <a:rPr lang="en-AU" dirty="0"/>
              <a:t>but it didn’t help fit</a:t>
            </a:r>
          </a:p>
          <a:p>
            <a:r>
              <a:rPr lang="en-AU" dirty="0"/>
              <a:t>little bit of overfitting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r>
              <a:rPr lang="en-AU" dirty="0"/>
              <a:t>=====</a:t>
            </a:r>
          </a:p>
          <a:p>
            <a:endParaRPr lang="en-AU" dirty="0"/>
          </a:p>
          <a:p>
            <a:r>
              <a:rPr lang="en-AU" dirty="0"/>
              <a:t>judging accuracy with </a:t>
            </a:r>
          </a:p>
          <a:p>
            <a:r>
              <a:rPr lang="en-AU" dirty="0"/>
              <a:t>RMSE</a:t>
            </a:r>
          </a:p>
          <a:p>
            <a:r>
              <a:rPr lang="en-AU" dirty="0"/>
              <a:t>this means</a:t>
            </a:r>
          </a:p>
          <a:p>
            <a:r>
              <a:rPr lang="en-AU" dirty="0"/>
              <a:t>on average the number of police cars </a:t>
            </a:r>
          </a:p>
          <a:p>
            <a:r>
              <a:rPr lang="en-AU" dirty="0"/>
              <a:t>the model is off by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0.2652675</a:t>
            </a:r>
          </a:p>
          <a:p>
            <a:r>
              <a:rPr lang="en-AU" dirty="0"/>
              <a:t>testing = 0.5131998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74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how are we going to do this?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with the crash data of course!</a:t>
            </a:r>
          </a:p>
          <a:p>
            <a:endParaRPr lang="en-AU" dirty="0"/>
          </a:p>
          <a:p>
            <a:r>
              <a:rPr lang="en-AU" dirty="0"/>
              <a:t>so the general goal </a:t>
            </a:r>
          </a:p>
          <a:p>
            <a:r>
              <a:rPr lang="en-AU" dirty="0"/>
              <a:t>is to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group the crashes</a:t>
            </a:r>
          </a:p>
          <a:p>
            <a:r>
              <a:rPr lang="en-AU" dirty="0"/>
              <a:t>based on pre determined data</a:t>
            </a:r>
          </a:p>
          <a:p>
            <a:r>
              <a:rPr lang="en-AU" dirty="0"/>
              <a:t>we will investigate this in a bit</a:t>
            </a:r>
          </a:p>
          <a:p>
            <a:endParaRPr lang="en-AU" dirty="0"/>
          </a:p>
          <a:p>
            <a:r>
              <a:rPr lang="en-AU" dirty="0"/>
              <a:t>====click</a:t>
            </a:r>
          </a:p>
          <a:p>
            <a:r>
              <a:rPr lang="en-AU" dirty="0"/>
              <a:t>for each group,</a:t>
            </a:r>
          </a:p>
          <a:p>
            <a:r>
              <a:rPr lang="en-AU" dirty="0"/>
              <a:t>count the times emergency services were required</a:t>
            </a:r>
          </a:p>
          <a:p>
            <a:endParaRPr lang="en-AU" dirty="0"/>
          </a:p>
          <a:p>
            <a:r>
              <a:rPr lang="en-AU" dirty="0"/>
              <a:t>then</a:t>
            </a:r>
          </a:p>
          <a:p>
            <a:r>
              <a:rPr lang="en-AU" dirty="0"/>
              <a:t>====click</a:t>
            </a:r>
          </a:p>
          <a:p>
            <a:r>
              <a:rPr lang="en-AU" dirty="0"/>
              <a:t>with that nicely formatted data</a:t>
            </a:r>
          </a:p>
          <a:p>
            <a:r>
              <a:rPr lang="en-AU" dirty="0"/>
              <a:t>create a 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1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Same set of graphs for ambulances</a:t>
            </a:r>
          </a:p>
          <a:p>
            <a:endParaRPr lang="en-AU" dirty="0"/>
          </a:p>
          <a:p>
            <a:r>
              <a:rPr lang="en-AU" dirty="0"/>
              <a:t>very similar results</a:t>
            </a:r>
          </a:p>
          <a:p>
            <a:endParaRPr lang="en-AU" dirty="0"/>
          </a:p>
          <a:p>
            <a:r>
              <a:rPr lang="en-AU" dirty="0"/>
              <a:t>RMSE</a:t>
            </a:r>
          </a:p>
          <a:p>
            <a:r>
              <a:rPr lang="en-AU" dirty="0"/>
              <a:t>Training = 0.3426021</a:t>
            </a:r>
          </a:p>
          <a:p>
            <a:r>
              <a:rPr lang="en-AU" dirty="0"/>
              <a:t>Testing = 0.62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but predictions aren’t why we chose the statistical model</a:t>
            </a:r>
          </a:p>
          <a:p>
            <a:endParaRPr lang="en-AU" dirty="0"/>
          </a:p>
          <a:p>
            <a:r>
              <a:rPr lang="en-AU" dirty="0"/>
              <a:t>if we wanted predictions</a:t>
            </a:r>
          </a:p>
          <a:p>
            <a:pPr marL="0" indent="0">
              <a:buFontTx/>
              <a:buNone/>
            </a:pPr>
            <a:r>
              <a:rPr lang="en-AU" dirty="0"/>
              <a:t>I easily made a basic deep learning model</a:t>
            </a:r>
          </a:p>
          <a:p>
            <a:pPr marL="0" indent="0">
              <a:buFontTx/>
              <a:buNone/>
            </a:pPr>
            <a:r>
              <a:rPr lang="en-AU" dirty="0"/>
              <a:t>which got way better RMSE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 why did we chose a statistical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349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chose it for the analytic abilities</a:t>
            </a:r>
          </a:p>
          <a:p>
            <a:endParaRPr lang="en-US" dirty="0"/>
          </a:p>
          <a:p>
            <a:r>
              <a:rPr lang="en-US" dirty="0"/>
              <a:t>all these stats are </a:t>
            </a:r>
          </a:p>
          <a:p>
            <a:r>
              <a:rPr lang="en-US" dirty="0"/>
              <a:t>with very high certainty 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for statistically minded</a:t>
            </a:r>
          </a:p>
          <a:p>
            <a:r>
              <a:rPr lang="en-US" dirty="0"/>
              <a:t>p score of less than .1%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 err="1"/>
              <a:t>metropolitain</a:t>
            </a:r>
            <a:r>
              <a:rPr lang="en-US" dirty="0"/>
              <a:t> areas greatly increase the chance of need an ambulance</a:t>
            </a:r>
          </a:p>
          <a:p>
            <a:endParaRPr lang="en-US" dirty="0"/>
          </a:p>
          <a:p>
            <a:r>
              <a:rPr lang="en-US" dirty="0"/>
              <a:t>===== click</a:t>
            </a:r>
          </a:p>
          <a:p>
            <a:r>
              <a:rPr lang="en-US" dirty="0"/>
              <a:t>evenings and nights generally decreases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but </a:t>
            </a:r>
            <a:r>
              <a:rPr lang="en-US" dirty="0" err="1"/>
              <a:t>firday</a:t>
            </a:r>
            <a:r>
              <a:rPr lang="en-US" dirty="0"/>
              <a:t> and sat nights increased the risk</a:t>
            </a:r>
          </a:p>
          <a:p>
            <a:r>
              <a:rPr lang="en-US" dirty="0"/>
              <a:t>=== click</a:t>
            </a:r>
          </a:p>
          <a:p>
            <a:r>
              <a:rPr lang="en-US" dirty="0"/>
              <a:t>mornings </a:t>
            </a:r>
            <a:r>
              <a:rPr lang="en-US" dirty="0" err="1"/>
              <a:t>incrased</a:t>
            </a:r>
            <a:r>
              <a:rPr lang="en-US" dirty="0"/>
              <a:t> chance, 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surprisingly </a:t>
            </a:r>
            <a:r>
              <a:rPr lang="en-US" dirty="0" err="1"/>
              <a:t>monday</a:t>
            </a:r>
            <a:r>
              <a:rPr lang="en-US" dirty="0"/>
              <a:t> morning </a:t>
            </a:r>
            <a:r>
              <a:rPr lang="en-US" dirty="0" err="1"/>
              <a:t>didnt</a:t>
            </a:r>
            <a:r>
              <a:rPr lang="en-US" dirty="0"/>
              <a:t> do much</a:t>
            </a:r>
          </a:p>
          <a:p>
            <a:endParaRPr lang="en-US" dirty="0"/>
          </a:p>
          <a:p>
            <a:r>
              <a:rPr lang="en-US" dirty="0"/>
              <a:t>==== click</a:t>
            </a:r>
          </a:p>
          <a:p>
            <a:r>
              <a:rPr lang="en-US" dirty="0"/>
              <a:t>‘not clear’ weather in the evening increased risk quite a 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as ‘not clear’ weather in the morning decreased risk</a:t>
            </a:r>
          </a:p>
          <a:p>
            <a:r>
              <a:rPr lang="en-US" dirty="0"/>
              <a:t>===== click</a:t>
            </a:r>
          </a:p>
          <a:p>
            <a:r>
              <a:rPr lang="en-US" dirty="0"/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raining itself was inconclusive if it increase the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511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specific analysis and use of the model is possible</a:t>
            </a:r>
          </a:p>
          <a:p>
            <a:r>
              <a:rPr lang="en-AU" dirty="0"/>
              <a:t>for more specific use cases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r>
              <a:rPr lang="en-US" dirty="0"/>
              <a:t>however,</a:t>
            </a:r>
          </a:p>
          <a:p>
            <a:r>
              <a:rPr lang="en-US" dirty="0"/>
              <a:t>To answer the initial question</a:t>
            </a:r>
          </a:p>
          <a:p>
            <a:endParaRPr lang="en-US" dirty="0"/>
          </a:p>
          <a:p>
            <a:r>
              <a:rPr lang="en-US" dirty="0"/>
              <a:t>just sampling a couple points</a:t>
            </a:r>
            <a:endParaRPr lang="en-AU" dirty="0"/>
          </a:p>
          <a:p>
            <a:endParaRPr lang="en-AU" dirty="0"/>
          </a:p>
          <a:p>
            <a:r>
              <a:rPr lang="en-AU" dirty="0"/>
              <a:t>the model correctly predicted the top two</a:t>
            </a:r>
          </a:p>
          <a:p>
            <a:r>
              <a:rPr lang="en-AU" dirty="0"/>
              <a:t>most needed groupings for emergency services</a:t>
            </a:r>
          </a:p>
          <a:p>
            <a:endParaRPr lang="en-AU" dirty="0"/>
          </a:p>
          <a:p>
            <a:r>
              <a:rPr lang="en-AU" dirty="0"/>
              <a:t>which were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Raining Friday evenings</a:t>
            </a:r>
          </a:p>
          <a:p>
            <a:r>
              <a:rPr lang="en-AU" dirty="0"/>
              <a:t>in metropolitan northwest and southeast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lines up with tonight</a:t>
            </a:r>
          </a:p>
          <a:p>
            <a:endParaRPr lang="en-AU" dirty="0"/>
          </a:p>
          <a:p>
            <a:r>
              <a:rPr lang="en-AU" dirty="0"/>
              <a:t>the model</a:t>
            </a:r>
          </a:p>
          <a:p>
            <a:r>
              <a:rPr lang="en-AU" dirty="0"/>
              <a:t>predicted about </a:t>
            </a:r>
          </a:p>
          <a:p>
            <a:r>
              <a:rPr lang="en-AU" dirty="0"/>
              <a:t>7 ambulances  and 6 police </a:t>
            </a:r>
          </a:p>
          <a:p>
            <a:r>
              <a:rPr lang="en-AU" dirty="0"/>
              <a:t>in the southeast</a:t>
            </a:r>
          </a:p>
          <a:p>
            <a:endParaRPr lang="en-AU" dirty="0"/>
          </a:p>
          <a:p>
            <a:r>
              <a:rPr lang="en-AU" dirty="0"/>
              <a:t>6 and 5</a:t>
            </a:r>
          </a:p>
          <a:p>
            <a:r>
              <a:rPr lang="en-AU" dirty="0"/>
              <a:t>in northwest</a:t>
            </a:r>
          </a:p>
          <a:p>
            <a:endParaRPr lang="en-AU" dirty="0"/>
          </a:p>
          <a:p>
            <a:r>
              <a:rPr lang="en-AU" dirty="0"/>
              <a:t>however,</a:t>
            </a:r>
          </a:p>
          <a:p>
            <a:endParaRPr lang="en-AU" dirty="0"/>
          </a:p>
          <a:p>
            <a:r>
              <a:rPr lang="en-AU" dirty="0"/>
              <a:t>the true data from 2019 </a:t>
            </a:r>
          </a:p>
          <a:p>
            <a:r>
              <a:rPr lang="en-AU" dirty="0"/>
              <a:t>averaged at about one ambulance or police car </a:t>
            </a:r>
          </a:p>
          <a:p>
            <a:r>
              <a:rPr lang="en-AU" dirty="0"/>
              <a:t>above these estimates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so please take care on the drive home!</a:t>
            </a:r>
          </a:p>
          <a:p>
            <a:r>
              <a:rPr lang="en-AU" dirty="0"/>
              <a:t>and get some ambulances around</a:t>
            </a:r>
          </a:p>
          <a:p>
            <a:endParaRPr lang="en-AU" dirty="0"/>
          </a:p>
          <a:p>
            <a:r>
              <a:rPr lang="en-AU" dirty="0"/>
              <a:t>-------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509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27 mins (taking </a:t>
            </a:r>
            <a:r>
              <a:rPr lang="en-AU"/>
              <a:t>notes throughout)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the major steps we will go through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firstly</a:t>
            </a:r>
          </a:p>
          <a:p>
            <a:r>
              <a:rPr lang="en-AU" dirty="0"/>
              <a:t>investigate the data structure</a:t>
            </a:r>
          </a:p>
          <a:p>
            <a:endParaRPr lang="en-AU" dirty="0"/>
          </a:p>
          <a:p>
            <a:r>
              <a:rPr lang="en-AU" dirty="0"/>
              <a:t>make sure we understand </a:t>
            </a:r>
          </a:p>
          <a:p>
            <a:r>
              <a:rPr lang="en-AU" dirty="0"/>
              <a:t>what data we have access to</a:t>
            </a:r>
          </a:p>
          <a:p>
            <a:r>
              <a:rPr lang="en-AU" dirty="0"/>
              <a:t>and what would make sense to do with it`</a:t>
            </a:r>
          </a:p>
          <a:p>
            <a:r>
              <a:rPr lang="en-AU" dirty="0"/>
              <a:t>and what doesn’t make sense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with that data</a:t>
            </a:r>
          </a:p>
          <a:p>
            <a:r>
              <a:rPr lang="en-AU" dirty="0"/>
              <a:t>we want to wrangle that data</a:t>
            </a:r>
          </a:p>
          <a:p>
            <a:r>
              <a:rPr lang="en-AU" dirty="0"/>
              <a:t>get that data into a nice format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so that we can then</a:t>
            </a:r>
          </a:p>
          <a:p>
            <a:r>
              <a:rPr lang="en-AU" dirty="0"/>
              <a:t>view the initial trends</a:t>
            </a:r>
          </a:p>
          <a:p>
            <a:r>
              <a:rPr lang="en-AU" dirty="0"/>
              <a:t>to decide where we go next</a:t>
            </a:r>
          </a:p>
          <a:p>
            <a:endParaRPr lang="en-AU" dirty="0"/>
          </a:p>
          <a:p>
            <a:r>
              <a:rPr lang="en-AU" dirty="0"/>
              <a:t>====</a:t>
            </a:r>
          </a:p>
          <a:p>
            <a:r>
              <a:rPr lang="en-AU" dirty="0"/>
              <a:t>and maybe</a:t>
            </a:r>
          </a:p>
          <a:p>
            <a:r>
              <a:rPr lang="en-AU" dirty="0"/>
              <a:t>might need to clean the data a bit more</a:t>
            </a:r>
          </a:p>
          <a:p>
            <a:r>
              <a:rPr lang="en-AU" dirty="0"/>
              <a:t>so some further cleaning</a:t>
            </a:r>
          </a:p>
          <a:p>
            <a:endParaRPr lang="en-AU" dirty="0"/>
          </a:p>
          <a:p>
            <a:r>
              <a:rPr lang="en-AU" dirty="0"/>
              <a:t>=====</a:t>
            </a:r>
          </a:p>
          <a:p>
            <a:r>
              <a:rPr lang="en-AU" dirty="0"/>
              <a:t>then with the full clean data</a:t>
            </a:r>
          </a:p>
          <a:p>
            <a:r>
              <a:rPr lang="en-AU" dirty="0"/>
              <a:t>we can create a statistical model</a:t>
            </a:r>
          </a:p>
          <a:p>
            <a:r>
              <a:rPr lang="en-AU" dirty="0"/>
              <a:t>and </a:t>
            </a:r>
            <a:r>
              <a:rPr lang="en-AU" dirty="0" err="1"/>
              <a:t>analyze</a:t>
            </a:r>
            <a:r>
              <a:rPr lang="en-AU" dirty="0"/>
              <a:t> it</a:t>
            </a:r>
          </a:p>
          <a:p>
            <a:r>
              <a:rPr lang="en-AU" dirty="0"/>
              <a:t>to get our final results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00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mins</a:t>
            </a:r>
          </a:p>
          <a:p>
            <a:endParaRPr lang="en-AU" dirty="0"/>
          </a:p>
          <a:p>
            <a:r>
              <a:rPr lang="en-AU" dirty="0"/>
              <a:t>first and second Stage</a:t>
            </a:r>
          </a:p>
          <a:p>
            <a:endParaRPr lang="en-AU" dirty="0"/>
          </a:p>
          <a:p>
            <a:r>
              <a:rPr lang="en-AU" dirty="0"/>
              <a:t>investigating the </a:t>
            </a:r>
            <a:r>
              <a:rPr lang="en-AU" dirty="0" err="1"/>
              <a:t>strucute</a:t>
            </a:r>
            <a:r>
              <a:rPr lang="en-AU" dirty="0"/>
              <a:t> and </a:t>
            </a:r>
          </a:p>
          <a:p>
            <a:r>
              <a:rPr lang="en-AU" dirty="0" err="1"/>
              <a:t>warngling</a:t>
            </a:r>
            <a:r>
              <a:rPr lang="en-AU" dirty="0"/>
              <a:t> the data</a:t>
            </a:r>
          </a:p>
          <a:p>
            <a:endParaRPr lang="en-AU" dirty="0"/>
          </a:p>
          <a:p>
            <a:r>
              <a:rPr lang="en-AU" dirty="0"/>
              <a:t>I grouped them together, </a:t>
            </a:r>
          </a:p>
          <a:p>
            <a:r>
              <a:rPr lang="en-AU" dirty="0"/>
              <a:t>no too much to talk about</a:t>
            </a:r>
          </a:p>
          <a:p>
            <a:r>
              <a:rPr lang="en-AU" dirty="0"/>
              <a:t>for either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7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initial data structure</a:t>
            </a:r>
          </a:p>
          <a:p>
            <a:endParaRPr lang="en-AU" dirty="0"/>
          </a:p>
          <a:p>
            <a:r>
              <a:rPr lang="en-AU" dirty="0"/>
              <a:t>the data is split into two general type</a:t>
            </a:r>
          </a:p>
          <a:p>
            <a:endParaRPr lang="en-AU" dirty="0"/>
          </a:p>
          <a:p>
            <a:r>
              <a:rPr lang="en-AU" dirty="0"/>
              <a:t>pre-crash data</a:t>
            </a:r>
          </a:p>
          <a:p>
            <a:r>
              <a:rPr lang="en-AU" dirty="0"/>
              <a:t>information we have before the crash</a:t>
            </a:r>
          </a:p>
          <a:p>
            <a:endParaRPr lang="en-AU" dirty="0"/>
          </a:p>
          <a:p>
            <a:r>
              <a:rPr lang="en-AU" dirty="0"/>
              <a:t>post-crash data</a:t>
            </a:r>
          </a:p>
          <a:p>
            <a:r>
              <a:rPr lang="en-AU" dirty="0"/>
              <a:t>information we will have after the crash</a:t>
            </a:r>
          </a:p>
          <a:p>
            <a:endParaRPr lang="en-AU" dirty="0"/>
          </a:p>
          <a:p>
            <a:r>
              <a:rPr lang="en-AU" dirty="0"/>
              <a:t>for the pre-crash data</a:t>
            </a:r>
          </a:p>
          <a:p>
            <a:r>
              <a:rPr lang="en-AU" dirty="0"/>
              <a:t>=====</a:t>
            </a:r>
          </a:p>
          <a:p>
            <a:r>
              <a:rPr lang="en-AU" dirty="0"/>
              <a:t>we have features like</a:t>
            </a:r>
          </a:p>
          <a:p>
            <a:r>
              <a:rPr lang="en-AU" dirty="0"/>
              <a:t>the date and time</a:t>
            </a:r>
          </a:p>
          <a:p>
            <a:r>
              <a:rPr lang="en-AU" dirty="0"/>
              <a:t>location</a:t>
            </a:r>
          </a:p>
          <a:p>
            <a:r>
              <a:rPr lang="en-AU" dirty="0"/>
              <a:t>if its bright or dark</a:t>
            </a:r>
          </a:p>
          <a:p>
            <a:r>
              <a:rPr lang="en-AU" dirty="0"/>
              <a:t>atmospheric conditions (the weather)</a:t>
            </a:r>
          </a:p>
          <a:p>
            <a:r>
              <a:rPr lang="en-AU" dirty="0"/>
              <a:t>road conditions (if the roads wet dry etc..)</a:t>
            </a:r>
          </a:p>
          <a:p>
            <a:endParaRPr lang="en-AU" dirty="0"/>
          </a:p>
          <a:p>
            <a:r>
              <a:rPr lang="en-AU" dirty="0"/>
              <a:t>we want to use these features</a:t>
            </a:r>
          </a:p>
          <a:p>
            <a:r>
              <a:rPr lang="en-AU" dirty="0"/>
              <a:t>to predicted the outcome</a:t>
            </a:r>
          </a:p>
          <a:p>
            <a:endParaRPr lang="en-AU" dirty="0"/>
          </a:p>
          <a:p>
            <a:r>
              <a:rPr lang="en-AU" dirty="0"/>
              <a:t>as for post-crash data</a:t>
            </a:r>
          </a:p>
          <a:p>
            <a:r>
              <a:rPr lang="en-AU" dirty="0"/>
              <a:t>====</a:t>
            </a:r>
          </a:p>
          <a:p>
            <a:r>
              <a:rPr lang="en-AU" dirty="0"/>
              <a:t>included the</a:t>
            </a:r>
          </a:p>
          <a:p>
            <a:r>
              <a:rPr lang="en-AU" dirty="0"/>
              <a:t>severity</a:t>
            </a:r>
          </a:p>
          <a:p>
            <a:r>
              <a:rPr lang="en-AU" dirty="0"/>
              <a:t>number of people involved</a:t>
            </a:r>
          </a:p>
          <a:p>
            <a:r>
              <a:rPr lang="en-AU" dirty="0"/>
              <a:t>accident type</a:t>
            </a:r>
          </a:p>
          <a:p>
            <a:r>
              <a:rPr lang="en-AU" dirty="0"/>
              <a:t>if police were required</a:t>
            </a:r>
          </a:p>
          <a:p>
            <a:r>
              <a:rPr lang="en-AU" dirty="0"/>
              <a:t>and if ambulance were required</a:t>
            </a:r>
          </a:p>
          <a:p>
            <a:endParaRPr lang="en-AU" dirty="0"/>
          </a:p>
          <a:p>
            <a:r>
              <a:rPr lang="en-AU" dirty="0"/>
              <a:t>so generally, </a:t>
            </a:r>
          </a:p>
          <a:p>
            <a:r>
              <a:rPr lang="en-AU" dirty="0"/>
              <a:t>we don’t want to use this data</a:t>
            </a:r>
          </a:p>
          <a:p>
            <a:r>
              <a:rPr lang="en-AU" dirty="0"/>
              <a:t>we shouldn’t predicted if an ambulance </a:t>
            </a:r>
          </a:p>
          <a:p>
            <a:r>
              <a:rPr lang="en-AU" dirty="0"/>
              <a:t>was needed if we know how many people were involved </a:t>
            </a:r>
          </a:p>
          <a:p>
            <a:endParaRPr lang="en-AU" dirty="0"/>
          </a:p>
          <a:p>
            <a:r>
              <a:rPr lang="en-AU" dirty="0"/>
              <a:t>so how do we simplify the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are trying to find</a:t>
            </a:r>
          </a:p>
          <a:p>
            <a:r>
              <a:rPr lang="en-AU" dirty="0"/>
              <a:t>emergency service counts,</a:t>
            </a:r>
          </a:p>
          <a:p>
            <a:r>
              <a:rPr lang="en-AU" dirty="0"/>
              <a:t>so police and ambulance required are a must</a:t>
            </a:r>
          </a:p>
          <a:p>
            <a:r>
              <a:rPr lang="en-AU" dirty="0"/>
              <a:t>everything else we cant use</a:t>
            </a:r>
          </a:p>
          <a:p>
            <a:r>
              <a:rPr lang="en-AU" dirty="0"/>
              <a:t>as previously stated</a:t>
            </a:r>
          </a:p>
          <a:p>
            <a:endParaRPr lang="en-AU" dirty="0"/>
          </a:p>
          <a:p>
            <a:r>
              <a:rPr lang="en-AU" dirty="0"/>
              <a:t>as For the pre-crash data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for the date and time</a:t>
            </a:r>
          </a:p>
          <a:p>
            <a:r>
              <a:rPr lang="en-AU" dirty="0"/>
              <a:t>need to find </a:t>
            </a:r>
          </a:p>
          <a:p>
            <a:r>
              <a:rPr lang="en-AU" dirty="0"/>
              <a:t>a middle between time group sizes</a:t>
            </a:r>
          </a:p>
          <a:p>
            <a:endParaRPr lang="en-AU" dirty="0"/>
          </a:p>
          <a:p>
            <a:r>
              <a:rPr lang="en-AU" dirty="0"/>
              <a:t>don’t want month long data groups</a:t>
            </a:r>
          </a:p>
          <a:p>
            <a:r>
              <a:rPr lang="en-AU" dirty="0"/>
              <a:t>not useful for schedules</a:t>
            </a:r>
          </a:p>
          <a:p>
            <a:endParaRPr lang="en-AU" dirty="0"/>
          </a:p>
          <a:p>
            <a:r>
              <a:rPr lang="en-AU" dirty="0"/>
              <a:t>don’t want 1 minute intervals</a:t>
            </a:r>
          </a:p>
          <a:p>
            <a:r>
              <a:rPr lang="en-AU" dirty="0"/>
              <a:t>don’t have the data</a:t>
            </a:r>
          </a:p>
          <a:p>
            <a:endParaRPr lang="en-AU" dirty="0"/>
          </a:p>
          <a:p>
            <a:r>
              <a:rPr lang="en-AU" dirty="0"/>
              <a:t>so I decided on splitting time</a:t>
            </a:r>
          </a:p>
          <a:p>
            <a:r>
              <a:rPr lang="en-AU" dirty="0"/>
              <a:t>into days of the week </a:t>
            </a:r>
          </a:p>
          <a:p>
            <a:r>
              <a:rPr lang="en-AU" dirty="0"/>
              <a:t>(Monday through Sunday)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and days themselves into</a:t>
            </a:r>
          </a:p>
          <a:p>
            <a:r>
              <a:rPr lang="en-AU" dirty="0"/>
              <a:t>part of the day</a:t>
            </a:r>
          </a:p>
          <a:p>
            <a:r>
              <a:rPr lang="en-AU" dirty="0"/>
              <a:t>creating </a:t>
            </a:r>
          </a:p>
          <a:p>
            <a:r>
              <a:rPr lang="en-AU" dirty="0"/>
              <a:t>--- read slide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using the atmospheric and road conditions</a:t>
            </a:r>
          </a:p>
          <a:p>
            <a:r>
              <a:rPr lang="en-AU" dirty="0"/>
              <a:t>this </a:t>
            </a:r>
            <a:r>
              <a:rPr lang="en-AU" dirty="0" err="1"/>
              <a:t>encapsulkates</a:t>
            </a:r>
            <a:r>
              <a:rPr lang="en-AU" dirty="0"/>
              <a:t> the weather</a:t>
            </a:r>
          </a:p>
          <a:p>
            <a:r>
              <a:rPr lang="en-AU" dirty="0"/>
              <a:t>we will look into this a bit more in a second</a:t>
            </a:r>
          </a:p>
          <a:p>
            <a:endParaRPr lang="en-AU" dirty="0"/>
          </a:p>
          <a:p>
            <a:r>
              <a:rPr lang="en-AU" dirty="0"/>
              <a:t>=== click</a:t>
            </a:r>
          </a:p>
          <a:p>
            <a:r>
              <a:rPr lang="en-AU" dirty="0"/>
              <a:t>and for location</a:t>
            </a:r>
          </a:p>
          <a:p>
            <a:r>
              <a:rPr lang="en-AU" dirty="0"/>
              <a:t>I chose to keep both</a:t>
            </a:r>
          </a:p>
          <a:p>
            <a:r>
              <a:rPr lang="en-AU" dirty="0"/>
              <a:t>local government area</a:t>
            </a:r>
          </a:p>
          <a:p>
            <a:r>
              <a:rPr lang="en-AU" dirty="0"/>
              <a:t>and region </a:t>
            </a:r>
          </a:p>
          <a:p>
            <a:r>
              <a:rPr lang="en-AU" dirty="0"/>
              <a:t>for now</a:t>
            </a:r>
          </a:p>
          <a:p>
            <a:r>
              <a:rPr lang="en-AU" dirty="0"/>
              <a:t>will investigate which is best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Ambulances required</a:t>
            </a:r>
          </a:p>
          <a:p>
            <a:endParaRPr lang="en-AU" dirty="0"/>
          </a:p>
          <a:p>
            <a:r>
              <a:rPr lang="en-AU" dirty="0"/>
              <a:t>there wasn’t a direct stat for this</a:t>
            </a:r>
          </a:p>
          <a:p>
            <a:endParaRPr lang="en-AU" dirty="0"/>
          </a:p>
          <a:p>
            <a:r>
              <a:rPr lang="en-AU" dirty="0"/>
              <a:t>the was police required</a:t>
            </a:r>
          </a:p>
          <a:p>
            <a:r>
              <a:rPr lang="en-AU" dirty="0"/>
              <a:t>which was either true or false</a:t>
            </a:r>
          </a:p>
          <a:p>
            <a:r>
              <a:rPr lang="en-AU" dirty="0"/>
              <a:t>so I modelled ambulance required after that</a:t>
            </a:r>
          </a:p>
          <a:p>
            <a:endParaRPr lang="en-AU" dirty="0"/>
          </a:p>
          <a:p>
            <a:r>
              <a:rPr lang="en-AU" dirty="0"/>
              <a:t>===click</a:t>
            </a:r>
          </a:p>
          <a:p>
            <a:r>
              <a:rPr lang="en-AU" dirty="0"/>
              <a:t>meaning a true or false per crash </a:t>
            </a:r>
          </a:p>
          <a:p>
            <a:endParaRPr lang="en-AU" dirty="0"/>
          </a:p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which is an assumption that had to be made</a:t>
            </a:r>
          </a:p>
          <a:p>
            <a:r>
              <a:rPr lang="en-AU" dirty="0"/>
              <a:t>each crash can only have one ambulance and one police car</a:t>
            </a:r>
          </a:p>
          <a:p>
            <a:r>
              <a:rPr lang="en-AU" dirty="0"/>
              <a:t>for simplicity</a:t>
            </a:r>
          </a:p>
          <a:p>
            <a:r>
              <a:rPr lang="en-AU" dirty="0"/>
              <a:t>it is possible to predicted the number per accident, </a:t>
            </a:r>
          </a:p>
          <a:p>
            <a:r>
              <a:rPr lang="en-AU" dirty="0"/>
              <a:t>but too intensive for our purposes</a:t>
            </a:r>
          </a:p>
          <a:p>
            <a:r>
              <a:rPr lang="en-AU" dirty="0"/>
              <a:t>and there would be too many other assumptions made otherwise</a:t>
            </a:r>
          </a:p>
          <a:p>
            <a:endParaRPr lang="en-AU" dirty="0"/>
          </a:p>
          <a:p>
            <a:r>
              <a:rPr lang="en-AU" dirty="0"/>
              <a:t>as how to calculate if an ambulance was required</a:t>
            </a:r>
          </a:p>
          <a:p>
            <a:r>
              <a:rPr lang="en-AU" dirty="0"/>
              <a:t>===click</a:t>
            </a:r>
          </a:p>
          <a:p>
            <a:r>
              <a:rPr lang="en-AU" dirty="0"/>
              <a:t>each person of an accident had</a:t>
            </a:r>
          </a:p>
          <a:p>
            <a:r>
              <a:rPr lang="en-AU" dirty="0"/>
              <a:t>their injury severity reported</a:t>
            </a:r>
          </a:p>
          <a:p>
            <a:endParaRPr lang="en-AU" dirty="0"/>
          </a:p>
          <a:p>
            <a:r>
              <a:rPr lang="en-AU" dirty="0"/>
              <a:t>if anyone had an injury that</a:t>
            </a:r>
          </a:p>
          <a:p>
            <a:r>
              <a:rPr lang="en-AU" dirty="0"/>
              <a:t>was deemed to need medical attention</a:t>
            </a:r>
          </a:p>
          <a:p>
            <a:r>
              <a:rPr lang="en-AU" dirty="0"/>
              <a:t>ambulance required was set true</a:t>
            </a:r>
          </a:p>
          <a:p>
            <a:endParaRPr lang="en-AU" dirty="0"/>
          </a:p>
          <a:p>
            <a:r>
              <a:rPr lang="en-AU" dirty="0"/>
              <a:t>==click</a:t>
            </a:r>
          </a:p>
          <a:p>
            <a:r>
              <a:rPr lang="en-AU" dirty="0"/>
              <a:t>or if someone straight up</a:t>
            </a:r>
          </a:p>
          <a:p>
            <a:r>
              <a:rPr lang="en-AU" dirty="0"/>
              <a:t>went to the hospital</a:t>
            </a:r>
          </a:p>
          <a:p>
            <a:r>
              <a:rPr lang="en-AU" dirty="0"/>
              <a:t>it was recorded as an ambulance took them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we have wrangled our initial data</a:t>
            </a:r>
          </a:p>
          <a:p>
            <a:endParaRPr lang="en-AU" dirty="0"/>
          </a:p>
          <a:p>
            <a:r>
              <a:rPr lang="en-AU" dirty="0"/>
              <a:t>we can do some basic analysis</a:t>
            </a:r>
          </a:p>
          <a:p>
            <a:endParaRPr lang="en-AU" dirty="0"/>
          </a:p>
          <a:p>
            <a:r>
              <a:rPr lang="en-AU" dirty="0"/>
              <a:t>but before going </a:t>
            </a:r>
          </a:p>
          <a:p>
            <a:r>
              <a:rPr lang="en-AU" dirty="0"/>
              <a:t>even further in the process</a:t>
            </a:r>
          </a:p>
          <a:p>
            <a:pPr marL="0" indent="0">
              <a:buFontTx/>
              <a:buNone/>
            </a:pPr>
            <a:r>
              <a:rPr lang="en-AU" dirty="0"/>
              <a:t>we need to remove some variables</a:t>
            </a:r>
          </a:p>
          <a:p>
            <a:pPr marL="0" indent="0">
              <a:buFontTx/>
              <a:buNone/>
            </a:pPr>
            <a:r>
              <a:rPr lang="en-AU" dirty="0"/>
              <a:t>we have too many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</a:t>
            </a:r>
          </a:p>
          <a:p>
            <a:r>
              <a:rPr lang="en-AU" dirty="0"/>
              <a:t>time to look at some graphs!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71E0D-B837-4246-BA5B-BCD8A2070C0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84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31/08/2023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WeatherCorrelation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initial_analysis\CrashCorrTim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urther_analysis\final_data_plot_Clear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D:\projects\Crash-Stats-Vic-Data\data\images\further_analysis\final_data_plot_Not%20clea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box_plots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interaction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diagnostics_final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police_predicted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D:\projects\Crash-Stats-Vic-Data\data\images\final_model\abulance_predicted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207" y="2064638"/>
            <a:ext cx="7121544" cy="1646302"/>
          </a:xfrm>
        </p:spPr>
        <p:txBody>
          <a:bodyPr/>
          <a:lstStyle/>
          <a:p>
            <a:r>
              <a:rPr lang="en-AU" dirty="0"/>
              <a:t>When And Where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945" y="528527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FA45C5-425B-3341-85E2-2050CB05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2" y="1476446"/>
            <a:ext cx="10758853" cy="461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 (Fortnightly)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Accidents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4251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857121" y="41960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84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0" y="648393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949790" y="395385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941558" y="48040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Accidents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78" y="203057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Accidents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00" y="665035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21" y="1906920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pPr lvl="1"/>
            <a:r>
              <a:rPr lang="en-AU" dirty="0"/>
              <a:t>Infrequent rainy days will skew data</a:t>
            </a:r>
          </a:p>
          <a:p>
            <a:pPr lvl="1"/>
            <a:r>
              <a:rPr lang="en-AU" dirty="0"/>
              <a:t>Use probability of a rainy day to compensate</a:t>
            </a:r>
          </a:p>
          <a:p>
            <a:r>
              <a:rPr lang="en-AU" dirty="0"/>
              <a:t>Data is both summated and averaged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003370" y="836954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Make sure we have enough emergency services for the accidents that do occur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1428995" y="242714"/>
            <a:ext cx="7689245" cy="1374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2683577" y="301142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Cleaned Data Averaged Over Days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8E26D-357C-3622-406E-1B98CA3E424F}"/>
              </a:ext>
            </a:extLst>
          </p:cNvPr>
          <p:cNvSpPr txBox="1">
            <a:spLocks/>
          </p:cNvSpPr>
          <p:nvPr/>
        </p:nvSpPr>
        <p:spPr>
          <a:xfrm>
            <a:off x="6576401" y="1247910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Not clear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4E6CB5-2A29-6206-6348-810D92FB9C24}"/>
              </a:ext>
            </a:extLst>
          </p:cNvPr>
          <p:cNvSpPr txBox="1">
            <a:spLocks/>
          </p:cNvSpPr>
          <p:nvPr/>
        </p:nvSpPr>
        <p:spPr>
          <a:xfrm>
            <a:off x="4199600" y="1254936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400" dirty="0">
                <a:solidFill>
                  <a:schemeClr val="tx1"/>
                </a:solidFill>
              </a:rPr>
              <a:t>Clear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8ED5367-5728-221E-DD80-4D2CE7F03EB0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t="5518" r="32442" b="4237"/>
          <a:stretch>
            <a:fillRect/>
          </a:stretch>
        </p:blipFill>
        <p:spPr>
          <a:xfrm>
            <a:off x="819030" y="1552070"/>
            <a:ext cx="5303700" cy="42508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4ACBD6-55BC-2989-9778-8ED9EA2021E5}"/>
              </a:ext>
            </a:extLst>
          </p:cNvPr>
          <p:cNvSpPr txBox="1">
            <a:spLocks/>
          </p:cNvSpPr>
          <p:nvPr/>
        </p:nvSpPr>
        <p:spPr>
          <a:xfrm>
            <a:off x="5305108" y="5865805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000" dirty="0">
                <a:solidFill>
                  <a:schemeClr val="tx1"/>
                </a:solidFill>
              </a:rPr>
              <a:t>Part of Day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92DDF37-3801-FF26-5851-ABC756D5DAB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33913" t="5714" b="4391"/>
          <a:stretch>
            <a:fillRect/>
          </a:stretch>
        </p:blipFill>
        <p:spPr>
          <a:xfrm>
            <a:off x="6176675" y="1552070"/>
            <a:ext cx="5303700" cy="4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Distribution of Features </a:t>
            </a:r>
          </a:p>
        </p:txBody>
      </p:sp>
      <p:pic>
        <p:nvPicPr>
          <p:cNvPr id="10" name="Picture 9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F5A3543-E240-5C5D-43C6-9987AB53F31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3143" y="1115959"/>
            <a:ext cx="8259250" cy="5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079" y="262765"/>
            <a:ext cx="8596668" cy="1320800"/>
          </a:xfrm>
        </p:spPr>
        <p:txBody>
          <a:bodyPr/>
          <a:lstStyle/>
          <a:p>
            <a:r>
              <a:rPr lang="en-AU" dirty="0"/>
              <a:t>Interaction of Features</a:t>
            </a:r>
          </a:p>
        </p:txBody>
      </p:sp>
      <p:pic>
        <p:nvPicPr>
          <p:cNvPr id="7" name="Picture 6" descr="A graph of different days of the week">
            <a:extLst>
              <a:ext uri="{FF2B5EF4-FFF2-40B4-BE49-F238E27FC236}">
                <a16:creationId xmlns:a16="http://schemas.microsoft.com/office/drawing/2014/main" id="{C04007F6-6524-1B5F-7ACE-F8CBE7508B8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42521" y="923165"/>
            <a:ext cx="8674886" cy="5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69799-B239-D1C0-77F0-0863A408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choice: </a:t>
            </a:r>
            <a:br>
              <a:rPr lang="en-AU" dirty="0"/>
            </a:br>
            <a:r>
              <a:rPr lang="en-AU" dirty="0"/>
              <a:t>Gamma General Linear Model (GLM)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85A9B4-8FB8-03D2-B583-A16EAFE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Statistical model allows for prediction and understanding inner workings</a:t>
            </a:r>
          </a:p>
          <a:p>
            <a:pPr lvl="1"/>
            <a:r>
              <a:rPr lang="en-AU" dirty="0"/>
              <a:t>Helps us achieve out goal</a:t>
            </a:r>
          </a:p>
          <a:p>
            <a:r>
              <a:rPr lang="en-AU" dirty="0"/>
              <a:t>Good for continuous data</a:t>
            </a:r>
          </a:p>
          <a:p>
            <a:r>
              <a:rPr lang="en-AU" dirty="0"/>
              <a:t>Good for data between 0 and infinity </a:t>
            </a:r>
          </a:p>
        </p:txBody>
      </p:sp>
    </p:spTree>
    <p:extLst>
      <p:ext uri="{BB962C8B-B14F-4D97-AF65-F5344CB8AC3E}">
        <p14:creationId xmlns:p14="http://schemas.microsoft.com/office/powerpoint/2010/main" val="22622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40" y="673502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Training Testing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21" y="2302972"/>
            <a:ext cx="3259667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AU" dirty="0"/>
              <a:t>Training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2015 – 2018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Testing data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2019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ometric white clouds on a blue sky">
            <a:extLst>
              <a:ext uri="{FF2B5EF4-FFF2-40B4-BE49-F238E27FC236}">
                <a16:creationId xmlns:a16="http://schemas.microsoft.com/office/drawing/2014/main" id="{D91FDECD-97C2-8A81-5F4C-628B81AB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0A4563-B7CB-4CA4-B293-C883B18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Model Formula</a:t>
            </a:r>
            <a:br>
              <a:rPr lang="en-AU" dirty="0"/>
            </a:br>
            <a:r>
              <a:rPr lang="en-AU" dirty="0"/>
              <a:t>  </a:t>
            </a:r>
            <a:r>
              <a:rPr lang="en-AU" sz="2400" dirty="0"/>
              <a:t>Gamma GLM</a:t>
            </a:r>
            <a:endParaRPr lang="en-AU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657CD-A3F1-07CB-0AD0-C452FA91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421804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Response: Average number of emergency services</a:t>
            </a:r>
          </a:p>
          <a:p>
            <a:endParaRPr lang="en-AU" dirty="0"/>
          </a:p>
          <a:p>
            <a:r>
              <a:rPr lang="en-AU" dirty="0"/>
              <a:t>Region</a:t>
            </a:r>
          </a:p>
          <a:p>
            <a:r>
              <a:rPr lang="en-AU" dirty="0"/>
              <a:t>Day of the Week</a:t>
            </a:r>
          </a:p>
          <a:p>
            <a:r>
              <a:rPr lang="en-AU" dirty="0"/>
              <a:t>Part of Day</a:t>
            </a:r>
          </a:p>
          <a:p>
            <a:r>
              <a:rPr lang="en-AU" dirty="0"/>
              <a:t>Sky condition</a:t>
            </a:r>
          </a:p>
          <a:p>
            <a:endParaRPr lang="en-AU" dirty="0"/>
          </a:p>
          <a:p>
            <a:r>
              <a:rPr lang="en-AU" dirty="0"/>
              <a:t>2-way interaction between</a:t>
            </a:r>
          </a:p>
          <a:p>
            <a:pPr lvl="1"/>
            <a:r>
              <a:rPr lang="en-AU" dirty="0"/>
              <a:t>Day of the Week</a:t>
            </a:r>
          </a:p>
          <a:p>
            <a:pPr lvl="1"/>
            <a:r>
              <a:rPr lang="en-AU" dirty="0"/>
              <a:t>Part of Day</a:t>
            </a:r>
          </a:p>
          <a:p>
            <a:pPr lvl="1"/>
            <a:r>
              <a:rPr lang="en-AU" dirty="0"/>
              <a:t>Sky condition</a:t>
            </a:r>
          </a:p>
          <a:p>
            <a:pPr lvl="1"/>
            <a:endParaRPr lang="en-AU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433D-D93D-7EE3-F209-3BB9C74B74AB}"/>
              </a:ext>
            </a:extLst>
          </p:cNvPr>
          <p:cNvSpPr txBox="1">
            <a:spLocks/>
          </p:cNvSpPr>
          <p:nvPr/>
        </p:nvSpPr>
        <p:spPr>
          <a:xfrm>
            <a:off x="3745180" y="9462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Uh oh! outliers!</a:t>
            </a:r>
          </a:p>
        </p:txBody>
      </p:sp>
      <p:pic>
        <p:nvPicPr>
          <p:cNvPr id="8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5A12B72B-6E02-20D5-AAFB-B4D2DA57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1"/>
          <a:stretch/>
        </p:blipFill>
        <p:spPr>
          <a:xfrm>
            <a:off x="1091740" y="2048215"/>
            <a:ext cx="9057629" cy="2956766"/>
          </a:xfrm>
        </p:spPr>
      </p:pic>
    </p:spTree>
    <p:extLst>
      <p:ext uri="{BB962C8B-B14F-4D97-AF65-F5344CB8AC3E}">
        <p14:creationId xmlns:p14="http://schemas.microsoft.com/office/powerpoint/2010/main" val="38006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3" name="Picture 2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6153A3-5B80-40BB-CACF-6968921641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050747" y="1006203"/>
            <a:ext cx="8090505" cy="53504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16591B-926D-333D-4D73-26A5381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05" y="223561"/>
            <a:ext cx="5086124" cy="1058974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Model Diagnostic Plots</a:t>
            </a:r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6B5A-AB21-F31F-20A9-3AA81F0C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Results!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3876015" cy="2233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the times emergency services were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statistical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B01F5-9196-DD38-8AF0-8A06A6DE82BE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C57FF0-6B16-F46A-1BCF-5547B153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50" y="310638"/>
            <a:ext cx="5691826" cy="1072837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Predicting Police Demand</a:t>
            </a:r>
          </a:p>
        </p:txBody>
      </p:sp>
      <p:pic>
        <p:nvPicPr>
          <p:cNvPr id="10" name="Picture 9" descr="A comparison of a line graph">
            <a:extLst>
              <a:ext uri="{FF2B5EF4-FFF2-40B4-BE49-F238E27FC236}">
                <a16:creationId xmlns:a16="http://schemas.microsoft.com/office/drawing/2014/main" id="{50B60E3A-468E-B58E-9DA4-82C02C2028A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95601" y="1110472"/>
            <a:ext cx="8028421" cy="53093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8FAA53-30F5-3BE9-E396-DCDCA2F9A39F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4781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Training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3AF5B7-2609-C0DA-AB51-8499996C1026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2513824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>
                <a:solidFill>
                  <a:schemeClr val="accent2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41487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16" name="Picture 15" descr="A comparison of a line graph&#10;&#10;Description automatically generated">
            <a:extLst>
              <a:ext uri="{FF2B5EF4-FFF2-40B4-BE49-F238E27FC236}">
                <a16:creationId xmlns:a16="http://schemas.microsoft.com/office/drawing/2014/main" id="{E766CE5B-6B04-BD13-3F79-CBCD979B890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646865" y="1061734"/>
            <a:ext cx="8142722" cy="53849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A02A50A-3D5A-7D67-86D1-B712B0020128}"/>
              </a:ext>
            </a:extLst>
          </p:cNvPr>
          <p:cNvSpPr txBox="1">
            <a:spLocks/>
          </p:cNvSpPr>
          <p:nvPr/>
        </p:nvSpPr>
        <p:spPr>
          <a:xfrm>
            <a:off x="2915506" y="303087"/>
            <a:ext cx="6360988" cy="1072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/>
              <a:t>Predicting Ambulance Demand</a:t>
            </a:r>
            <a:endParaRPr lang="en-A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7CA9CF-759B-07A0-85C7-9FB02799A8F7}"/>
              </a:ext>
            </a:extLst>
          </p:cNvPr>
          <p:cNvSpPr txBox="1">
            <a:spLocks/>
          </p:cNvSpPr>
          <p:nvPr/>
        </p:nvSpPr>
        <p:spPr>
          <a:xfrm>
            <a:off x="2947109" y="1126159"/>
            <a:ext cx="476355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8ABF0F-444C-D42B-16C1-B22282E93EA2}"/>
              </a:ext>
            </a:extLst>
          </p:cNvPr>
          <p:cNvSpPr txBox="1">
            <a:spLocks/>
          </p:cNvSpPr>
          <p:nvPr/>
        </p:nvSpPr>
        <p:spPr>
          <a:xfrm>
            <a:off x="7089618" y="1112846"/>
            <a:ext cx="1475262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800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2899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1D0B-A07F-1237-A467-B6C434BE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Analysis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9B11B-6DFF-07EF-0F3F-933043BD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793"/>
            <a:ext cx="8596668" cy="44975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Metropolitan areas greatly increase the chance of needing an ambulance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Evenings and nights decreases risk</a:t>
            </a:r>
          </a:p>
          <a:p>
            <a:pPr lvl="1"/>
            <a:r>
              <a:rPr lang="en-US" dirty="0"/>
              <a:t>Except Friday and Saturday evenings*</a:t>
            </a:r>
          </a:p>
          <a:p>
            <a:pPr lvl="1"/>
            <a:endParaRPr lang="en-US" dirty="0"/>
          </a:p>
          <a:p>
            <a:r>
              <a:rPr lang="en-US" dirty="0"/>
              <a:t>Weekly mornings increased risk</a:t>
            </a:r>
          </a:p>
          <a:p>
            <a:pPr lvl="1"/>
            <a:r>
              <a:rPr lang="en-US" dirty="0"/>
              <a:t>Not much to do with Mondays</a:t>
            </a:r>
          </a:p>
          <a:p>
            <a:endParaRPr lang="en-US" dirty="0"/>
          </a:p>
          <a:p>
            <a:r>
              <a:rPr lang="en-US" dirty="0"/>
              <a:t>raining?</a:t>
            </a:r>
          </a:p>
          <a:p>
            <a:pPr lvl="1"/>
            <a:r>
              <a:rPr lang="en-US" dirty="0"/>
              <a:t>Weather not being clear in the evening increased risk quite a bit</a:t>
            </a:r>
          </a:p>
          <a:p>
            <a:pPr lvl="1"/>
            <a:r>
              <a:rPr lang="en-US" dirty="0"/>
              <a:t>Whereas raining in the morning decreased risk</a:t>
            </a:r>
          </a:p>
          <a:p>
            <a:pPr lvl="1"/>
            <a:r>
              <a:rPr lang="en-US" dirty="0"/>
              <a:t>Raining itself wasn’t significant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6E956-84B4-A388-C352-E711682DE512}"/>
              </a:ext>
            </a:extLst>
          </p:cNvPr>
          <p:cNvSpPr txBox="1"/>
          <p:nvPr/>
        </p:nvSpPr>
        <p:spPr>
          <a:xfrm>
            <a:off x="7422078" y="2864593"/>
            <a:ext cx="213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p-values &lt; 0.001</a:t>
            </a:r>
          </a:p>
          <a:p>
            <a:r>
              <a:rPr lang="en-AU" dirty="0"/>
              <a:t>*p-values &lt; 0.05</a:t>
            </a:r>
          </a:p>
        </p:txBody>
      </p:sp>
    </p:spTree>
    <p:extLst>
      <p:ext uri="{BB962C8B-B14F-4D97-AF65-F5344CB8AC3E}">
        <p14:creationId xmlns:p14="http://schemas.microsoft.com/office/powerpoint/2010/main" val="1691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807" y="1853950"/>
            <a:ext cx="7121544" cy="1646302"/>
          </a:xfrm>
        </p:spPr>
        <p:txBody>
          <a:bodyPr/>
          <a:lstStyle/>
          <a:p>
            <a:pPr algn="ctr"/>
            <a:r>
              <a:rPr lang="en-AU" dirty="0"/>
              <a:t>When Do We Need Emergency Services?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5C7DF-CB26-332B-6564-0124FDDA1C76}"/>
              </a:ext>
            </a:extLst>
          </p:cNvPr>
          <p:cNvSpPr txBox="1"/>
          <p:nvPr/>
        </p:nvSpPr>
        <p:spPr>
          <a:xfrm>
            <a:off x="1365662" y="4025734"/>
            <a:ext cx="763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Raining Friday evenings (6pm – 12am) in </a:t>
            </a:r>
          </a:p>
          <a:p>
            <a:pPr algn="ctr"/>
            <a:r>
              <a:rPr lang="en-AU" dirty="0"/>
              <a:t>southeast and northwest metropolitan Melbourne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4C76-28E2-2304-7663-5C785604533C}"/>
              </a:ext>
            </a:extLst>
          </p:cNvPr>
          <p:cNvSpPr txBox="1"/>
          <p:nvPr/>
        </p:nvSpPr>
        <p:spPr>
          <a:xfrm>
            <a:off x="4257303" y="4920548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That’s tonight!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44D47-5A75-DEFB-1579-7FBF5D7320C6}"/>
              </a:ext>
            </a:extLst>
          </p:cNvPr>
          <p:cNvSpPr txBox="1"/>
          <p:nvPr/>
        </p:nvSpPr>
        <p:spPr>
          <a:xfrm>
            <a:off x="3528722" y="5571365"/>
            <a:ext cx="53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Take care on the drive home!</a:t>
            </a:r>
          </a:p>
        </p:txBody>
      </p:sp>
    </p:spTree>
    <p:extLst>
      <p:ext uri="{BB962C8B-B14F-4D97-AF65-F5344CB8AC3E}">
        <p14:creationId xmlns:p14="http://schemas.microsoft.com/office/powerpoint/2010/main" val="140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33FCDC9-CE08-8D59-1742-B6F9D23FE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4" b="1467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8C76-AF55-89A9-D9B8-76DE5748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98" y="2274091"/>
            <a:ext cx="5214601" cy="2949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Thanks for your time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E208-1A5E-26FB-8EB3-0D10B0FDDA07}"/>
              </a:ext>
            </a:extLst>
          </p:cNvPr>
          <p:cNvSpPr txBox="1">
            <a:spLocks/>
          </p:cNvSpPr>
          <p:nvPr/>
        </p:nvSpPr>
        <p:spPr>
          <a:xfrm>
            <a:off x="3896553" y="501764"/>
            <a:ext cx="4145099" cy="4767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974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47" y="829294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Stages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0485"/>
              </p:ext>
            </p:extLst>
          </p:nvPr>
        </p:nvGraphicFramePr>
        <p:xfrm>
          <a:off x="676707" y="1845894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required 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Part of the day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Night 12am – 6am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Morning 6am – 12pm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Afternoon 12pm – 6pm</a:t>
            </a:r>
          </a:p>
          <a:p>
            <a:pPr marL="760095" lvl="1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690" dirty="0"/>
              <a:t>Evening 6pm – 12am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Police required </a:t>
            </a:r>
          </a:p>
          <a:p>
            <a:pPr marL="360045" indent="-360045" defTabSz="480060">
              <a:spcBef>
                <a:spcPts val="1050"/>
              </a:spcBef>
              <a:buClr>
                <a:schemeClr val="accent2"/>
              </a:buClr>
            </a:pPr>
            <a:r>
              <a:rPr lang="en-AU" sz="1890" dirty="0"/>
              <a:t>Ambulance required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Ambulance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Required</a:t>
            </a:r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781" y="2407576"/>
            <a:ext cx="4973962" cy="3120387"/>
          </a:xfrm>
        </p:spPr>
        <p:txBody>
          <a:bodyPr>
            <a:normAutofit/>
          </a:bodyPr>
          <a:lstStyle/>
          <a:p>
            <a:r>
              <a:rPr lang="en-AU" dirty="0"/>
              <a:t>Only one ambulance per crash</a:t>
            </a:r>
          </a:p>
          <a:p>
            <a:endParaRPr lang="en-AU" dirty="0"/>
          </a:p>
          <a:p>
            <a:r>
              <a:rPr lang="en-AU" dirty="0"/>
              <a:t>Each person of a crash had their injury severity recorded</a:t>
            </a:r>
          </a:p>
          <a:p>
            <a:endParaRPr lang="en-AU" dirty="0"/>
          </a:p>
          <a:p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2955</Words>
  <Application>Microsoft Office PowerPoint</Application>
  <PresentationFormat>Widescreen</PresentationFormat>
  <Paragraphs>878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When And Where Do We Need Emergency Services?</vt:lpstr>
      <vt:lpstr>Why?</vt:lpstr>
      <vt:lpstr>How?</vt:lpstr>
      <vt:lpstr>Major Stages</vt:lpstr>
      <vt:lpstr>Investigating Structure &amp; Wrangling Data</vt:lpstr>
      <vt:lpstr>Initial Data Structure</vt:lpstr>
      <vt:lpstr>Simplifying Data</vt:lpstr>
      <vt:lpstr>Ambulance Required </vt:lpstr>
      <vt:lpstr>Viewing Initial Trends</vt:lpstr>
      <vt:lpstr>Emergency Callouts Over Time (Fortnightly)</vt:lpstr>
      <vt:lpstr>Accidents by Road and Sky Conditions</vt:lpstr>
      <vt:lpstr>Correlation of Conditions</vt:lpstr>
      <vt:lpstr>Emergency Callouts by Sky Conditions</vt:lpstr>
      <vt:lpstr>PowerPoint Presentation</vt:lpstr>
      <vt:lpstr>Accidents by the Day of the Week</vt:lpstr>
      <vt:lpstr>Accidents by Day </vt:lpstr>
      <vt:lpstr>Further Cleaning</vt:lpstr>
      <vt:lpstr>Target Format</vt:lpstr>
      <vt:lpstr>Potential Issues</vt:lpstr>
      <vt:lpstr>PowerPoint Presentation</vt:lpstr>
      <vt:lpstr>Final Statistical Model</vt:lpstr>
      <vt:lpstr>Distribution of Features </vt:lpstr>
      <vt:lpstr>Interaction of Features</vt:lpstr>
      <vt:lpstr>Model of choice:  Gamma General Linear Model (GLM)</vt:lpstr>
      <vt:lpstr>Training Testing Split</vt:lpstr>
      <vt:lpstr>Model Formula   Gamma GLM</vt:lpstr>
      <vt:lpstr>PowerPoint Presentation</vt:lpstr>
      <vt:lpstr>Model Diagnostic Plots</vt:lpstr>
      <vt:lpstr>Results!</vt:lpstr>
      <vt:lpstr>Predicting Police Demand</vt:lpstr>
      <vt:lpstr>PowerPoint Presentation</vt:lpstr>
      <vt:lpstr>Statistical Analysis and Results</vt:lpstr>
      <vt:lpstr>When Do We Need Emergency Services?</vt:lpstr>
      <vt:lpstr>Thanks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18</cp:revision>
  <dcterms:created xsi:type="dcterms:W3CDTF">2023-08-28T10:43:25Z</dcterms:created>
  <dcterms:modified xsi:type="dcterms:W3CDTF">2023-08-31T04:39:04Z</dcterms:modified>
</cp:coreProperties>
</file>